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6858000" cy="9906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Van Mourik" initials="PVM" lastIdx="3" clrIdx="0">
    <p:extLst>
      <p:ext uri="{19B8F6BF-5375-455C-9EA6-DF929625EA0E}">
        <p15:presenceInfo xmlns:p15="http://schemas.microsoft.com/office/powerpoint/2012/main" userId="S-1-5-21-1982029612-917206853-945835055-35959" providerId="AD"/>
      </p:ext>
    </p:extLst>
  </p:cmAuthor>
  <p:cmAuthor id="2" name="Hilde" initials="H" lastIdx="3" clrIdx="1">
    <p:extLst>
      <p:ext uri="{19B8F6BF-5375-455C-9EA6-DF929625EA0E}">
        <p15:presenceInfo xmlns:p15="http://schemas.microsoft.com/office/powerpoint/2012/main" userId="Hilde" providerId="None"/>
      </p:ext>
    </p:extLst>
  </p:cmAuthor>
  <p:cmAuthor id="3" name="Sophie Osborne" initials="SO" lastIdx="9" clrIdx="2">
    <p:extLst>
      <p:ext uri="{19B8F6BF-5375-455C-9EA6-DF929625EA0E}">
        <p15:presenceInfo xmlns:p15="http://schemas.microsoft.com/office/powerpoint/2012/main" userId="S::sophie.osborne@cf-europe.eu::7e1c5cda-755a-4f3d-bd07-9898bb383484" providerId="AD"/>
      </p:ext>
    </p:extLst>
  </p:cmAuthor>
  <p:cmAuthor id="4" name="Elise" initials="E" lastIdx="1" clrIdx="3">
    <p:extLst>
      <p:ext uri="{19B8F6BF-5375-455C-9EA6-DF929625EA0E}">
        <p15:presenceInfo xmlns:p15="http://schemas.microsoft.com/office/powerpoint/2012/main" userId="S::elise@muco.be::6dcaff44-7e30-408e-a491-e658439783d7" providerId="AD"/>
      </p:ext>
    </p:extLst>
  </p:cmAuthor>
  <p:cmAuthor id="5" name="Elise" initials="E [2]" lastIdx="1" clrIdx="4">
    <p:extLst>
      <p:ext uri="{19B8F6BF-5375-455C-9EA6-DF929625EA0E}">
        <p15:presenceInfo xmlns:p15="http://schemas.microsoft.com/office/powerpoint/2012/main" userId="Eli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095CC"/>
    <a:srgbClr val="B4C7E7"/>
    <a:srgbClr val="DAE3F3"/>
    <a:srgbClr val="D1DEEF"/>
    <a:srgbClr val="C4D5EB"/>
    <a:srgbClr val="FBDBC1"/>
    <a:srgbClr val="F1862D"/>
    <a:srgbClr val="B43500"/>
    <a:srgbClr val="AF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0" autoAdjust="0"/>
    <p:restoredTop sz="94930" autoAdjust="0"/>
  </p:normalViewPr>
  <p:slideViewPr>
    <p:cSldViewPr snapToGrid="0">
      <p:cViewPr varScale="1">
        <p:scale>
          <a:sx n="81" d="100"/>
          <a:sy n="81" d="100"/>
        </p:scale>
        <p:origin x="342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F36C19F-F704-4756-BAFE-64234281268B}" type="datetimeFigureOut">
              <a:rPr lang="en-AU" smtClean="0"/>
              <a:t>26/2/24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1279525"/>
            <a:ext cx="23891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DD4D89E-E72A-4F7A-9E1D-59F7AB37C4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621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4D89E-E72A-4F7A-9E1D-59F7AB37C49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43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00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50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3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02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9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1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37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28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82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00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0CBC-7676-4B5A-A009-61745ED5DEF4}" type="datetimeFigureOut">
              <a:rPr lang="en-AU" smtClean="0"/>
              <a:t>26/2/24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55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mailto:HITCF@umcutrecht.nl" TargetMode="External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hyperlink" Target="http://www.hitcf.org/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hyperlink" Target="https://player.vimeo.com/video/249936556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28" Type="http://schemas.openxmlformats.org/officeDocument/2006/relationships/image" Target="../media/image21.jpeg"/><Relationship Id="rId10" Type="http://schemas.openxmlformats.org/officeDocument/2006/relationships/image" Target="../media/image7.png"/><Relationship Id="rId19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hyperlink" Target="https://www.cysticfibrosis.org.uk/research/cf-genetic-therap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340822"/>
          </a:xfrm>
          <a:prstGeom prst="rect">
            <a:avLst/>
          </a:prstGeom>
          <a:solidFill>
            <a:srgbClr val="F1862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46" y="394199"/>
            <a:ext cx="1796060" cy="834788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-38239" y="352705"/>
            <a:ext cx="6657205" cy="5882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uk-UA" sz="3200" dirty="0" err="1">
                <a:solidFill>
                  <a:schemeClr val="tx1"/>
                </a:solidFill>
              </a:rPr>
              <a:t>Інформ</a:t>
            </a:r>
            <a:r>
              <a:rPr lang="uk-UA" sz="3200" dirty="0">
                <a:solidFill>
                  <a:schemeClr val="tx1"/>
                </a:solidFill>
              </a:rPr>
              <a:t>. бюлетень</a:t>
            </a:r>
            <a:r>
              <a:rPr lang="nl-NL" sz="3200" dirty="0">
                <a:solidFill>
                  <a:schemeClr val="tx1"/>
                </a:solidFill>
              </a:rPr>
              <a:t> HIT-CF Europe</a:t>
            </a:r>
          </a:p>
          <a:p>
            <a:pPr lvl="0">
              <a:spcBef>
                <a:spcPct val="0"/>
              </a:spcBef>
              <a:defRPr/>
            </a:pPr>
            <a:r>
              <a:rPr lang="nl-NL" sz="2000" b="0" dirty="0" err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Лютий</a:t>
            </a:r>
            <a:r>
              <a:rPr lang="nl-NL" sz="2000" b="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2024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639941"/>
            <a:ext cx="6858000" cy="266059"/>
          </a:xfrm>
          <a:prstGeom prst="rect">
            <a:avLst/>
          </a:prstGeom>
          <a:solidFill>
            <a:srgbClr val="F1862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95022" y="9659624"/>
            <a:ext cx="819271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30" dirty="0" err="1">
                <a:solidFill>
                  <a:schemeClr val="bg1"/>
                </a:solidFill>
              </a:rPr>
              <a:t>Цей</a:t>
            </a:r>
            <a:r>
              <a:rPr lang="ru-RU" sz="830" dirty="0">
                <a:solidFill>
                  <a:schemeClr val="bg1"/>
                </a:solidFill>
              </a:rPr>
              <a:t> проект </a:t>
            </a:r>
            <a:r>
              <a:rPr lang="ru-RU" sz="830" dirty="0" err="1">
                <a:solidFill>
                  <a:schemeClr val="bg1"/>
                </a:solidFill>
              </a:rPr>
              <a:t>отримав</a:t>
            </a:r>
            <a:r>
              <a:rPr lang="ru-RU" sz="830" dirty="0">
                <a:solidFill>
                  <a:schemeClr val="bg1"/>
                </a:solidFill>
              </a:rPr>
              <a:t> </a:t>
            </a:r>
            <a:r>
              <a:rPr lang="ru-RU" sz="830" dirty="0" err="1">
                <a:solidFill>
                  <a:schemeClr val="bg1"/>
                </a:solidFill>
              </a:rPr>
              <a:t>фінансування</a:t>
            </a:r>
            <a:r>
              <a:rPr lang="ru-RU" sz="830" dirty="0">
                <a:solidFill>
                  <a:schemeClr val="bg1"/>
                </a:solidFill>
              </a:rPr>
              <a:t> </a:t>
            </a:r>
            <a:r>
              <a:rPr lang="ru-RU" sz="830" dirty="0" err="1">
                <a:solidFill>
                  <a:schemeClr val="bg1"/>
                </a:solidFill>
              </a:rPr>
              <a:t>від</a:t>
            </a:r>
            <a:r>
              <a:rPr lang="ru-RU" sz="830" dirty="0">
                <a:solidFill>
                  <a:schemeClr val="bg1"/>
                </a:solidFill>
              </a:rPr>
              <a:t> </a:t>
            </a:r>
            <a:r>
              <a:rPr lang="ru-RU" sz="830" dirty="0" err="1">
                <a:solidFill>
                  <a:schemeClr val="bg1"/>
                </a:solidFill>
              </a:rPr>
              <a:t>програми</a:t>
            </a:r>
            <a:r>
              <a:rPr lang="ru-RU" sz="830" dirty="0">
                <a:solidFill>
                  <a:schemeClr val="bg1"/>
                </a:solidFill>
              </a:rPr>
              <a:t> ЄС з </a:t>
            </a:r>
            <a:r>
              <a:rPr lang="ru-RU" sz="830" dirty="0" err="1">
                <a:solidFill>
                  <a:schemeClr val="bg1"/>
                </a:solidFill>
              </a:rPr>
              <a:t>досліджень</a:t>
            </a:r>
            <a:r>
              <a:rPr lang="ru-RU" sz="830" dirty="0">
                <a:solidFill>
                  <a:schemeClr val="bg1"/>
                </a:solidFill>
              </a:rPr>
              <a:t> та </a:t>
            </a:r>
            <a:r>
              <a:rPr lang="ru-RU" sz="830" dirty="0" err="1">
                <a:solidFill>
                  <a:schemeClr val="bg1"/>
                </a:solidFill>
              </a:rPr>
              <a:t>інновацій</a:t>
            </a:r>
            <a:r>
              <a:rPr lang="ru-RU" sz="830" dirty="0">
                <a:solidFill>
                  <a:schemeClr val="bg1"/>
                </a:solidFill>
              </a:rPr>
              <a:t> </a:t>
            </a:r>
            <a:r>
              <a:rPr lang="en-US" sz="830" dirty="0">
                <a:solidFill>
                  <a:schemeClr val="bg1"/>
                </a:solidFill>
              </a:rPr>
              <a:t>Horizon 2020 </a:t>
            </a:r>
            <a:r>
              <a:rPr lang="ru-RU" sz="830" dirty="0">
                <a:solidFill>
                  <a:schemeClr val="bg1"/>
                </a:solidFill>
              </a:rPr>
              <a:t>за грантовою </a:t>
            </a:r>
            <a:r>
              <a:rPr lang="ru-RU" sz="830" dirty="0" err="1">
                <a:solidFill>
                  <a:schemeClr val="bg1"/>
                </a:solidFill>
              </a:rPr>
              <a:t>угодою</a:t>
            </a:r>
            <a:r>
              <a:rPr lang="ru-RU" sz="830" dirty="0">
                <a:solidFill>
                  <a:schemeClr val="bg1"/>
                </a:solidFill>
              </a:rPr>
              <a:t> </a:t>
            </a:r>
            <a:r>
              <a:rPr lang="en-US" sz="830" dirty="0">
                <a:solidFill>
                  <a:schemeClr val="bg1"/>
                </a:solidFill>
              </a:rPr>
              <a:t>No 755021</a:t>
            </a: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" y="9674666"/>
            <a:ext cx="334920" cy="196608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3592152" y="7183473"/>
            <a:ext cx="2042685" cy="5434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UA"/>
          </a:p>
        </p:txBody>
      </p:sp>
      <p:sp>
        <p:nvSpPr>
          <p:cNvPr id="101" name="Rectangle 100"/>
          <p:cNvSpPr/>
          <p:nvPr/>
        </p:nvSpPr>
        <p:spPr>
          <a:xfrm>
            <a:off x="4458154" y="7938759"/>
            <a:ext cx="2042683" cy="5434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UA"/>
          </a:p>
        </p:txBody>
      </p:sp>
      <p:sp>
        <p:nvSpPr>
          <p:cNvPr id="17" name="Rectangle 6">
            <a:hlinkClick r:id="rId5"/>
          </p:cNvPr>
          <p:cNvSpPr/>
          <p:nvPr/>
        </p:nvSpPr>
        <p:spPr>
          <a:xfrm>
            <a:off x="-7283" y="1155561"/>
            <a:ext cx="6858000" cy="769328"/>
          </a:xfrm>
          <a:prstGeom prst="rect">
            <a:avLst/>
          </a:prstGeom>
          <a:solidFill>
            <a:srgbClr val="F1862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Ins="198000" rtlCol="0" anchor="ctr" anchorCtr="0"/>
          <a:lstStyle/>
          <a:p>
            <a:r>
              <a:rPr lang="ru-RU" sz="1200" dirty="0"/>
              <a:t>Проект </a:t>
            </a:r>
            <a:r>
              <a:rPr lang="en-GB" sz="1200" dirty="0"/>
              <a:t>HIT-CF Europe </a:t>
            </a:r>
            <a:r>
              <a:rPr lang="ru-RU" sz="1200" dirty="0" err="1"/>
              <a:t>спрямований</a:t>
            </a:r>
            <a:r>
              <a:rPr lang="ru-RU" sz="1200" dirty="0"/>
              <a:t> на </a:t>
            </a:r>
            <a:r>
              <a:rPr lang="ru-RU" sz="1200" dirty="0" err="1"/>
              <a:t>надання</a:t>
            </a:r>
            <a:r>
              <a:rPr lang="ru-RU" sz="1200" dirty="0"/>
              <a:t> </a:t>
            </a:r>
            <a:r>
              <a:rPr lang="ru-RU" sz="1200" dirty="0" err="1"/>
              <a:t>нових</a:t>
            </a:r>
            <a:r>
              <a:rPr lang="ru-RU" sz="1200" dirty="0"/>
              <a:t> </a:t>
            </a:r>
            <a:r>
              <a:rPr lang="ru-RU" sz="1200" dirty="0" err="1"/>
              <a:t>варіантів</a:t>
            </a:r>
            <a:r>
              <a:rPr lang="ru-RU" sz="1200" dirty="0"/>
              <a:t> </a:t>
            </a:r>
            <a:r>
              <a:rPr lang="ru-RU" sz="1200" dirty="0" err="1"/>
              <a:t>лікування</a:t>
            </a:r>
            <a:r>
              <a:rPr lang="ru-RU" sz="1200" dirty="0"/>
              <a:t> людям з </a:t>
            </a:r>
            <a:r>
              <a:rPr lang="ru-RU" sz="1200" dirty="0" err="1"/>
              <a:t>муковісцидозом</a:t>
            </a:r>
            <a:r>
              <a:rPr lang="ru-RU" sz="1200" dirty="0"/>
              <a:t> (МВ) і </a:t>
            </a:r>
            <a:r>
              <a:rPr lang="ru-RU" sz="1200" dirty="0" err="1"/>
              <a:t>ультрарідкісними</a:t>
            </a:r>
            <a:r>
              <a:rPr lang="ru-RU" sz="1200" dirty="0"/>
              <a:t> </a:t>
            </a:r>
            <a:r>
              <a:rPr lang="ru-RU" sz="1200" dirty="0" err="1"/>
              <a:t>генетичними</a:t>
            </a:r>
            <a:r>
              <a:rPr lang="ru-RU" sz="1200" dirty="0"/>
              <a:t> </a:t>
            </a:r>
            <a:r>
              <a:rPr lang="ru-RU" sz="1200" dirty="0" err="1"/>
              <a:t>профілями</a:t>
            </a:r>
            <a:r>
              <a:rPr lang="ru-RU" sz="1200" dirty="0"/>
              <a:t>. Проект </a:t>
            </a:r>
            <a:r>
              <a:rPr lang="ru-RU" sz="1200" dirty="0" err="1"/>
              <a:t>оцінюватиме</a:t>
            </a:r>
            <a:r>
              <a:rPr lang="ru-RU" sz="1200" dirty="0"/>
              <a:t> </a:t>
            </a:r>
            <a:r>
              <a:rPr lang="ru-RU" sz="1200" dirty="0" err="1"/>
              <a:t>ефективність</a:t>
            </a:r>
            <a:r>
              <a:rPr lang="ru-RU" sz="1200" dirty="0"/>
              <a:t> і </a:t>
            </a:r>
            <a:r>
              <a:rPr lang="ru-RU" sz="1200" dirty="0" err="1"/>
              <a:t>безпеку</a:t>
            </a:r>
            <a:r>
              <a:rPr lang="ru-RU" sz="1200" dirty="0"/>
              <a:t> </a:t>
            </a:r>
            <a:r>
              <a:rPr lang="ru-RU" sz="1200" dirty="0" err="1"/>
              <a:t>препаратів-кандидатів</a:t>
            </a:r>
            <a:r>
              <a:rPr lang="ru-RU" sz="1200" dirty="0"/>
              <a:t>, </a:t>
            </a:r>
            <a:r>
              <a:rPr lang="ru-RU" sz="1200" dirty="0" err="1"/>
              <a:t>наданих</a:t>
            </a:r>
            <a:r>
              <a:rPr lang="ru-RU" sz="1200" dirty="0"/>
              <a:t> </a:t>
            </a:r>
            <a:r>
              <a:rPr lang="ru-RU" sz="1200" dirty="0" err="1"/>
              <a:t>фармацевтичними</a:t>
            </a:r>
            <a:r>
              <a:rPr lang="ru-RU" sz="1200" dirty="0"/>
              <a:t> </a:t>
            </a:r>
            <a:r>
              <a:rPr lang="ru-RU" sz="1200" dirty="0" err="1"/>
              <a:t>компаніями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співпрацюють</a:t>
            </a:r>
            <a:r>
              <a:rPr lang="ru-RU" sz="1200" dirty="0"/>
              <a:t>, у </a:t>
            </a:r>
            <a:r>
              <a:rPr lang="ru-RU" sz="1200" dirty="0" err="1"/>
              <a:t>пацієнтів</a:t>
            </a:r>
            <a:r>
              <a:rPr lang="ru-RU" sz="1200" dirty="0"/>
              <a:t>, </a:t>
            </a:r>
            <a:r>
              <a:rPr lang="ru-RU" sz="1200" dirty="0" err="1"/>
              <a:t>відібраних</a:t>
            </a:r>
            <a:r>
              <a:rPr lang="ru-RU" sz="1200" dirty="0"/>
              <a:t> шляхом </a:t>
            </a:r>
            <a:r>
              <a:rPr lang="ru-RU" sz="1200" dirty="0" err="1"/>
              <a:t>попередніх</a:t>
            </a:r>
            <a:r>
              <a:rPr lang="ru-RU" sz="1200" dirty="0"/>
              <a:t> </a:t>
            </a:r>
            <a:r>
              <a:rPr lang="ru-RU" sz="1200" dirty="0" err="1"/>
              <a:t>лабораторних</a:t>
            </a:r>
            <a:r>
              <a:rPr lang="ru-RU" sz="1200" dirty="0"/>
              <a:t> </a:t>
            </a:r>
            <a:r>
              <a:rPr lang="ru-RU" sz="1200" dirty="0" err="1"/>
              <a:t>тестів</a:t>
            </a:r>
            <a:r>
              <a:rPr lang="ru-RU" sz="1200" dirty="0"/>
              <a:t> на </a:t>
            </a:r>
            <a:r>
              <a:rPr lang="ru-RU" sz="1200" dirty="0" err="1"/>
              <a:t>їхніх</a:t>
            </a:r>
            <a:r>
              <a:rPr lang="ru-RU" sz="1200" dirty="0"/>
              <a:t> </a:t>
            </a:r>
            <a:r>
              <a:rPr lang="ru-RU" sz="1200" dirty="0" err="1"/>
              <a:t>міні</a:t>
            </a:r>
            <a:r>
              <a:rPr lang="ru-RU" sz="1200" dirty="0"/>
              <a:t>-кишках – так </a:t>
            </a:r>
            <a:r>
              <a:rPr lang="ru-RU" sz="1200" dirty="0" err="1"/>
              <a:t>званих</a:t>
            </a:r>
            <a:r>
              <a:rPr lang="ru-RU" sz="1200" dirty="0"/>
              <a:t> </a:t>
            </a:r>
            <a:r>
              <a:rPr lang="ru-RU" sz="1200" dirty="0" err="1"/>
              <a:t>органоїдах</a:t>
            </a:r>
            <a:r>
              <a:rPr lang="ru-RU" sz="1200" dirty="0"/>
              <a:t>.</a:t>
            </a:r>
            <a:r>
              <a:rPr lang="en-US" sz="1200" dirty="0"/>
              <a:t>.</a:t>
            </a:r>
            <a:endParaRPr lang="en-AU" sz="900" dirty="0">
              <a:solidFill>
                <a:schemeClr val="bg1"/>
              </a:solidFill>
            </a:endParaRPr>
          </a:p>
        </p:txBody>
      </p:sp>
      <p:pic>
        <p:nvPicPr>
          <p:cNvPr id="42" name="Afbeelding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4" y="9247529"/>
            <a:ext cx="473889" cy="373425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20" y="9339236"/>
            <a:ext cx="537601" cy="178386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1" r="14998" b="39975"/>
          <a:stretch/>
        </p:blipFill>
        <p:spPr>
          <a:xfrm>
            <a:off x="3670455" y="9307731"/>
            <a:ext cx="585271" cy="240323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/>
          <a:stretch/>
        </p:blipFill>
        <p:spPr>
          <a:xfrm>
            <a:off x="4316653" y="9240105"/>
            <a:ext cx="660043" cy="372917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26" y="9165442"/>
            <a:ext cx="806393" cy="537595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58" y="9359967"/>
            <a:ext cx="866528" cy="148547"/>
          </a:xfrm>
          <a:prstGeom prst="rect">
            <a:avLst/>
          </a:prstGeom>
        </p:spPr>
      </p:pic>
      <p:sp>
        <p:nvSpPr>
          <p:cNvPr id="52" name="Rectangle 11"/>
          <p:cNvSpPr/>
          <p:nvPr/>
        </p:nvSpPr>
        <p:spPr>
          <a:xfrm>
            <a:off x="659824" y="9081382"/>
            <a:ext cx="5923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err="1">
                <a:solidFill>
                  <a:sysClr val="windowText" lastClr="000000"/>
                </a:solidFill>
              </a:rPr>
              <a:t>Щоб</a:t>
            </a:r>
            <a:r>
              <a:rPr lang="ru-RU" sz="900" b="1" dirty="0">
                <a:solidFill>
                  <a:sysClr val="windowText" lastClr="000000"/>
                </a:solidFill>
              </a:rPr>
              <a:t> </a:t>
            </a:r>
            <a:r>
              <a:rPr lang="ru-RU" sz="900" b="1" dirty="0" err="1">
                <a:solidFill>
                  <a:sysClr val="windowText" lastClr="000000"/>
                </a:solidFill>
              </a:rPr>
              <a:t>дізнатися</a:t>
            </a:r>
            <a:r>
              <a:rPr lang="ru-RU" sz="900" b="1" dirty="0">
                <a:solidFill>
                  <a:sysClr val="windowText" lastClr="000000"/>
                </a:solidFill>
              </a:rPr>
              <a:t> </a:t>
            </a:r>
            <a:r>
              <a:rPr lang="ru-RU" sz="900" b="1" dirty="0" err="1">
                <a:solidFill>
                  <a:sysClr val="windowText" lastClr="000000"/>
                </a:solidFill>
              </a:rPr>
              <a:t>більше</a:t>
            </a:r>
            <a:r>
              <a:rPr lang="ru-RU" sz="900" b="1" dirty="0">
                <a:solidFill>
                  <a:sysClr val="windowText" lastClr="000000"/>
                </a:solidFill>
              </a:rPr>
              <a:t> про проект </a:t>
            </a:r>
            <a:r>
              <a:rPr lang="en-AU" sz="900" b="1" dirty="0">
                <a:solidFill>
                  <a:sysClr val="windowText" lastClr="000000"/>
                </a:solidFill>
              </a:rPr>
              <a:t>HIT-CF, </a:t>
            </a:r>
            <a:r>
              <a:rPr lang="uk-UA" sz="900" b="1" dirty="0">
                <a:solidFill>
                  <a:sysClr val="windowText" lastClr="000000"/>
                </a:solidFill>
              </a:rPr>
              <a:t>переходьте</a:t>
            </a:r>
            <a:r>
              <a:rPr lang="en-AU" sz="900" b="1" dirty="0">
                <a:solidFill>
                  <a:sysClr val="windowText" lastClr="000000"/>
                </a:solidFill>
              </a:rPr>
              <a:t> </a:t>
            </a:r>
            <a:r>
              <a:rPr lang="en-AU" sz="900" b="1" dirty="0">
                <a:solidFill>
                  <a:srgbClr val="F1862D"/>
                </a:solidFill>
                <a:hlinkClick r:id="rId12"/>
              </a:rPr>
              <a:t>www.hitcf.org</a:t>
            </a:r>
            <a:r>
              <a:rPr lang="en-AU" sz="900" b="1" dirty="0">
                <a:solidFill>
                  <a:srgbClr val="F1862D"/>
                </a:solidFill>
              </a:rPr>
              <a:t> </a:t>
            </a:r>
            <a:r>
              <a:rPr lang="uk-UA" sz="900" b="1" dirty="0">
                <a:solidFill>
                  <a:sysClr val="windowText" lastClr="000000"/>
                </a:solidFill>
              </a:rPr>
              <a:t>чи напишіть </a:t>
            </a:r>
            <a:r>
              <a:rPr lang="en-AU" sz="900" b="1" dirty="0">
                <a:solidFill>
                  <a:sysClr val="windowText" lastClr="000000"/>
                </a:solidFill>
              </a:rPr>
              <a:t>e-mail to </a:t>
            </a:r>
            <a:r>
              <a:rPr lang="en-AU" sz="900" b="1" dirty="0">
                <a:solidFill>
                  <a:sysClr val="windowText" lastClr="000000"/>
                </a:solidFill>
                <a:hlinkClick r:id="rId13"/>
              </a:rPr>
              <a:t>HITCF@umcutrecht.nl</a:t>
            </a:r>
            <a:endParaRPr lang="en-AU" sz="900" b="1" dirty="0">
              <a:solidFill>
                <a:sysClr val="windowText" lastClr="000000"/>
              </a:solidFill>
            </a:endParaRPr>
          </a:p>
          <a:p>
            <a:endParaRPr lang="en-AU" sz="9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593B30-2732-4F06-BD60-27E769FC4C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26" y="9212356"/>
            <a:ext cx="442314" cy="369332"/>
          </a:xfrm>
          <a:prstGeom prst="rect">
            <a:avLst/>
          </a:prstGeom>
        </p:spPr>
      </p:pic>
      <p:sp>
        <p:nvSpPr>
          <p:cNvPr id="57" name="Rounded Rectangle 14">
            <a:extLst>
              <a:ext uri="{FF2B5EF4-FFF2-40B4-BE49-F238E27FC236}">
                <a16:creationId xmlns:a16="http://schemas.microsoft.com/office/drawing/2014/main" id="{2851D714-A65E-4064-B8F1-ED21B1D90DE3}"/>
              </a:ext>
            </a:extLst>
          </p:cNvPr>
          <p:cNvSpPr/>
          <p:nvPr/>
        </p:nvSpPr>
        <p:spPr>
          <a:xfrm>
            <a:off x="17853" y="2987307"/>
            <a:ext cx="6797040" cy="31627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err="1">
                <a:solidFill>
                  <a:schemeClr val="accent2"/>
                </a:solidFill>
              </a:rPr>
              <a:t>Випробування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en-GB" sz="1500" b="1" dirty="0">
                <a:solidFill>
                  <a:schemeClr val="accent2"/>
                </a:solidFill>
              </a:rPr>
              <a:t>CHOICES </a:t>
            </a:r>
            <a:r>
              <a:rPr lang="ru-RU" sz="1500" b="1" dirty="0" err="1">
                <a:solidFill>
                  <a:schemeClr val="accent2"/>
                </a:solidFill>
              </a:rPr>
              <a:t>очікує</a:t>
            </a:r>
            <a:r>
              <a:rPr lang="ru-RU" sz="1500" b="1" dirty="0">
                <a:solidFill>
                  <a:schemeClr val="accent2"/>
                </a:solidFill>
              </a:rPr>
              <a:t> на </a:t>
            </a:r>
            <a:r>
              <a:rPr lang="ru-RU" sz="1500" b="1" dirty="0" err="1">
                <a:solidFill>
                  <a:schemeClr val="accent2"/>
                </a:solidFill>
              </a:rPr>
              <a:t>остаточне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затвердження</a:t>
            </a:r>
            <a:endParaRPr lang="en-US" sz="1500" dirty="0">
              <a:solidFill>
                <a:schemeClr val="accent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F7AA4A-0CFD-4A32-83C0-BE04859AF1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92" y="9397022"/>
            <a:ext cx="866528" cy="805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9B97D4-337F-4FA5-9948-6130A2220BF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" y="9221609"/>
            <a:ext cx="672451" cy="4087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D04666-8979-4F09-8D6A-39B748AE3E3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t="32149" r="11349" b="32444"/>
          <a:stretch/>
        </p:blipFill>
        <p:spPr>
          <a:xfrm>
            <a:off x="5711209" y="9285121"/>
            <a:ext cx="643517" cy="296567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212AA5D0-F36B-4D88-B43F-308D9C5B8080}"/>
              </a:ext>
            </a:extLst>
          </p:cNvPr>
          <p:cNvGrpSpPr>
            <a:grpSpLocks noChangeAspect="1"/>
          </p:cNvGrpSpPr>
          <p:nvPr/>
        </p:nvGrpSpPr>
        <p:grpSpPr>
          <a:xfrm>
            <a:off x="177670" y="1959614"/>
            <a:ext cx="6391382" cy="1071354"/>
            <a:chOff x="43732" y="2866895"/>
            <a:chExt cx="4926797" cy="825854"/>
          </a:xfrm>
        </p:grpSpPr>
        <p:pic>
          <p:nvPicPr>
            <p:cNvPr id="91" name="Picture 4" descr="What Do Intestines Do for the Body? | UPMC HealthBeat">
              <a:extLst>
                <a:ext uri="{FF2B5EF4-FFF2-40B4-BE49-F238E27FC236}">
                  <a16:creationId xmlns:a16="http://schemas.microsoft.com/office/drawing/2014/main" id="{BDA20609-956D-4B8A-A066-5C470F3E4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854" b="89655" l="10000" r="90000">
                          <a14:foregroundMark x1="29189" y1="7099" x2="29189" y2="7099"/>
                          <a14:foregroundMark x1="72973" y1="3854" x2="72973" y2="3854"/>
                          <a14:backgroundMark x1="51757" y1="45842" x2="51757" y2="45842"/>
                          <a14:backgroundMark x1="45000" y1="40974" x2="45000" y2="409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06" y="3050937"/>
              <a:ext cx="465494" cy="31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1CF4C0B6-951F-4E68-9AE3-EA4995B7B50F}"/>
                </a:ext>
              </a:extLst>
            </p:cNvPr>
            <p:cNvSpPr txBox="1"/>
            <p:nvPr/>
          </p:nvSpPr>
          <p:spPr>
            <a:xfrm>
              <a:off x="881473" y="3283172"/>
              <a:ext cx="763311" cy="32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err="1"/>
                <a:t>Біопсія</a:t>
              </a:r>
              <a:r>
                <a:rPr lang="ru-RU" sz="1050" dirty="0"/>
                <a:t> </a:t>
              </a:r>
              <a:r>
                <a:rPr lang="ru-RU" sz="1050" dirty="0" err="1"/>
                <a:t>прямої</a:t>
              </a:r>
              <a:r>
                <a:rPr lang="ru-RU" sz="1050" dirty="0"/>
                <a:t> кишки</a:t>
              </a:r>
              <a:endParaRPr lang="nl-NL" sz="1050" dirty="0"/>
            </a:p>
          </p:txBody>
        </p:sp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810A3FB3-ED54-4119-B69C-98C526E3A501}"/>
                </a:ext>
              </a:extLst>
            </p:cNvPr>
            <p:cNvSpPr txBox="1"/>
            <p:nvPr/>
          </p:nvSpPr>
          <p:spPr>
            <a:xfrm>
              <a:off x="1586053" y="3281128"/>
              <a:ext cx="1025502" cy="195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err="1"/>
                <a:t>Кишкові</a:t>
              </a:r>
              <a:r>
                <a:rPr lang="ru-RU" sz="1050" dirty="0"/>
                <a:t> </a:t>
              </a:r>
              <a:r>
                <a:rPr lang="ru-RU" sz="1050" dirty="0" err="1"/>
                <a:t>органоїди</a:t>
              </a:r>
              <a:endParaRPr lang="nl-NL" sz="1050" dirty="0"/>
            </a:p>
          </p:txBody>
        </p:sp>
        <p:sp>
          <p:nvSpPr>
            <p:cNvPr id="94" name="Pijl-links 8">
              <a:extLst>
                <a:ext uri="{FF2B5EF4-FFF2-40B4-BE49-F238E27FC236}">
                  <a16:creationId xmlns:a16="http://schemas.microsoft.com/office/drawing/2014/main" id="{FBE4296D-8B05-4E39-BBFC-513F210A26B3}"/>
                </a:ext>
              </a:extLst>
            </p:cNvPr>
            <p:cNvSpPr/>
            <p:nvPr/>
          </p:nvSpPr>
          <p:spPr>
            <a:xfrm rot="10800000">
              <a:off x="1509921" y="3065992"/>
              <a:ext cx="285633" cy="106210"/>
            </a:xfrm>
            <a:prstGeom prst="leftArrow">
              <a:avLst>
                <a:gd name="adj1" fmla="val 4887"/>
                <a:gd name="adj2" fmla="val 50000"/>
              </a:avLst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95" name="Afbeelding 94" descr="zwellen.png">
              <a:extLst>
                <a:ext uri="{FF2B5EF4-FFF2-40B4-BE49-F238E27FC236}">
                  <a16:creationId xmlns:a16="http://schemas.microsoft.com/office/drawing/2014/main" id="{B456A22C-DE6E-4697-B086-467290540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t="25197" r="72811"/>
            <a:stretch/>
          </p:blipFill>
          <p:spPr>
            <a:xfrm>
              <a:off x="1883804" y="3007867"/>
              <a:ext cx="275582" cy="322019"/>
            </a:xfrm>
            <a:prstGeom prst="rect">
              <a:avLst/>
            </a:prstGeom>
          </p:spPr>
        </p:pic>
        <p:sp>
          <p:nvSpPr>
            <p:cNvPr id="96" name="Pijl-links 10">
              <a:extLst>
                <a:ext uri="{FF2B5EF4-FFF2-40B4-BE49-F238E27FC236}">
                  <a16:creationId xmlns:a16="http://schemas.microsoft.com/office/drawing/2014/main" id="{8ABC0CFC-1FC4-49CF-8232-E9EB1FEBA392}"/>
                </a:ext>
              </a:extLst>
            </p:cNvPr>
            <p:cNvSpPr/>
            <p:nvPr/>
          </p:nvSpPr>
          <p:spPr>
            <a:xfrm rot="10800000">
              <a:off x="2281358" y="3074226"/>
              <a:ext cx="285633" cy="106210"/>
            </a:xfrm>
            <a:prstGeom prst="leftArrow">
              <a:avLst>
                <a:gd name="adj1" fmla="val 4887"/>
                <a:gd name="adj2" fmla="val 50000"/>
              </a:avLst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97" name="Afbeelding 96">
              <a:extLst>
                <a:ext uri="{FF2B5EF4-FFF2-40B4-BE49-F238E27FC236}">
                  <a16:creationId xmlns:a16="http://schemas.microsoft.com/office/drawing/2014/main" id="{F59D4BD5-6998-479C-B144-8C1B8FA2E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676844" y="3006099"/>
              <a:ext cx="1039437" cy="267362"/>
            </a:xfrm>
            <a:prstGeom prst="rect">
              <a:avLst/>
            </a:prstGeom>
          </p:spPr>
        </p:pic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4C2721AC-A1CA-4F9E-A9E5-FEAB82D860AD}"/>
                </a:ext>
              </a:extLst>
            </p:cNvPr>
            <p:cNvSpPr txBox="1"/>
            <p:nvPr/>
          </p:nvSpPr>
          <p:spPr>
            <a:xfrm>
              <a:off x="2602522" y="3247906"/>
              <a:ext cx="1255528" cy="44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err="1"/>
                <a:t>Тестування</a:t>
              </a:r>
              <a:r>
                <a:rPr lang="ru-RU" sz="1050" dirty="0"/>
                <a:t> на </a:t>
              </a:r>
              <a:r>
                <a:rPr lang="ru-RU" sz="1050" dirty="0" err="1"/>
                <a:t>препарати</a:t>
              </a:r>
              <a:r>
                <a:rPr lang="ru-RU" sz="1050" dirty="0"/>
                <a:t>/</a:t>
              </a:r>
              <a:r>
                <a:rPr lang="ru-RU" sz="1050" dirty="0" err="1"/>
                <a:t>вибір</a:t>
              </a:r>
              <a:r>
                <a:rPr lang="ru-RU" sz="1050" dirty="0"/>
                <a:t> </a:t>
              </a:r>
              <a:r>
                <a:rPr lang="ru-RU" sz="1050" dirty="0" err="1"/>
                <a:t>відповідачів</a:t>
              </a:r>
              <a:endParaRPr lang="nl-NL" sz="1050" dirty="0"/>
            </a:p>
          </p:txBody>
        </p:sp>
        <p:sp>
          <p:nvSpPr>
            <p:cNvPr id="99" name="Pijl-links 13">
              <a:extLst>
                <a:ext uri="{FF2B5EF4-FFF2-40B4-BE49-F238E27FC236}">
                  <a16:creationId xmlns:a16="http://schemas.microsoft.com/office/drawing/2014/main" id="{6EB0A18A-9318-4087-BDCC-428243D75430}"/>
                </a:ext>
              </a:extLst>
            </p:cNvPr>
            <p:cNvSpPr/>
            <p:nvPr/>
          </p:nvSpPr>
          <p:spPr>
            <a:xfrm rot="10800000">
              <a:off x="3858050" y="3085566"/>
              <a:ext cx="285633" cy="106210"/>
            </a:xfrm>
            <a:prstGeom prst="leftArrow">
              <a:avLst>
                <a:gd name="adj1" fmla="val 4887"/>
                <a:gd name="adj2" fmla="val 50000"/>
              </a:avLst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100" name="Picture 2" descr="https://www.ecfs.eu/sites/default/files/banner-images/ECFS-CTN-Banner-1090w.png">
              <a:extLst>
                <a:ext uri="{FF2B5EF4-FFF2-40B4-BE49-F238E27FC236}">
                  <a16:creationId xmlns:a16="http://schemas.microsoft.com/office/drawing/2014/main" id="{4BEA2CFD-DF9B-4659-94B8-79400F2DD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" r="80933"/>
            <a:stretch/>
          </p:blipFill>
          <p:spPr bwMode="auto">
            <a:xfrm>
              <a:off x="4218566" y="3023831"/>
              <a:ext cx="431240" cy="293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kstvak 101">
              <a:extLst>
                <a:ext uri="{FF2B5EF4-FFF2-40B4-BE49-F238E27FC236}">
                  <a16:creationId xmlns:a16="http://schemas.microsoft.com/office/drawing/2014/main" id="{7659F480-C7E3-45F2-9C95-86946DFC1DA9}"/>
                </a:ext>
              </a:extLst>
            </p:cNvPr>
            <p:cNvSpPr txBox="1"/>
            <p:nvPr/>
          </p:nvSpPr>
          <p:spPr>
            <a:xfrm>
              <a:off x="43732" y="3282276"/>
              <a:ext cx="887865" cy="32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err="1"/>
                <a:t>Ультрарідкісні</a:t>
              </a:r>
              <a:r>
                <a:rPr lang="ru-RU" sz="1050" dirty="0"/>
                <a:t> </a:t>
              </a:r>
              <a:r>
                <a:rPr lang="ru-RU" sz="1050" dirty="0" err="1"/>
                <a:t>мутації</a:t>
              </a:r>
              <a:endParaRPr lang="nl-NL" sz="1050" dirty="0"/>
            </a:p>
          </p:txBody>
        </p:sp>
        <p:sp>
          <p:nvSpPr>
            <p:cNvPr id="104" name="Pijl-links 16">
              <a:extLst>
                <a:ext uri="{FF2B5EF4-FFF2-40B4-BE49-F238E27FC236}">
                  <a16:creationId xmlns:a16="http://schemas.microsoft.com/office/drawing/2014/main" id="{AAB0626A-BB5A-4D17-864F-23EBAC2E1254}"/>
                </a:ext>
              </a:extLst>
            </p:cNvPr>
            <p:cNvSpPr/>
            <p:nvPr/>
          </p:nvSpPr>
          <p:spPr>
            <a:xfrm rot="10800000">
              <a:off x="669593" y="3062184"/>
              <a:ext cx="285633" cy="106210"/>
            </a:xfrm>
            <a:prstGeom prst="leftArrow">
              <a:avLst>
                <a:gd name="adj1" fmla="val 4887"/>
                <a:gd name="adj2" fmla="val 50000"/>
              </a:avLst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105" name="Afbeelding 104">
              <a:extLst>
                <a:ext uri="{FF2B5EF4-FFF2-40B4-BE49-F238E27FC236}">
                  <a16:creationId xmlns:a16="http://schemas.microsoft.com/office/drawing/2014/main" id="{45BA28D7-8EB8-4778-A931-41A5512AF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1352" y="3018081"/>
              <a:ext cx="592246" cy="296123"/>
            </a:xfrm>
            <a:prstGeom prst="rect">
              <a:avLst/>
            </a:prstGeom>
          </p:spPr>
        </p:pic>
        <p:pic>
          <p:nvPicPr>
            <p:cNvPr id="86" name="Afbeelding 85" descr="Vinkje Maatstreepjes Check · Gratis vectorafbeelding op Pixabay">
              <a:extLst>
                <a:ext uri="{FF2B5EF4-FFF2-40B4-BE49-F238E27FC236}">
                  <a16:creationId xmlns:a16="http://schemas.microsoft.com/office/drawing/2014/main" id="{48B8ECEA-0459-46D2-B59B-422357032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206" y="2911733"/>
              <a:ext cx="283435" cy="278409"/>
            </a:xfrm>
            <a:prstGeom prst="rect">
              <a:avLst/>
            </a:prstGeom>
          </p:spPr>
        </p:pic>
        <p:pic>
          <p:nvPicPr>
            <p:cNvPr id="87" name="Afbeelding 86" descr="Vinkje Maatstreepjes Check · Gratis vectorafbeelding op Pixabay">
              <a:extLst>
                <a:ext uri="{FF2B5EF4-FFF2-40B4-BE49-F238E27FC236}">
                  <a16:creationId xmlns:a16="http://schemas.microsoft.com/office/drawing/2014/main" id="{D7F5BE1F-4FC0-43EF-BC03-C0B489D32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513" y="2897850"/>
              <a:ext cx="283435" cy="278409"/>
            </a:xfrm>
            <a:prstGeom prst="rect">
              <a:avLst/>
            </a:prstGeom>
          </p:spPr>
        </p:pic>
        <p:pic>
          <p:nvPicPr>
            <p:cNvPr id="88" name="Afbeelding 87" descr="Vinkje Maatstreepjes Check · Gratis vectorafbeelding op Pixabay">
              <a:extLst>
                <a:ext uri="{FF2B5EF4-FFF2-40B4-BE49-F238E27FC236}">
                  <a16:creationId xmlns:a16="http://schemas.microsoft.com/office/drawing/2014/main" id="{8F989FFC-98ED-4C1B-8243-06D40ECC4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836" y="2866895"/>
              <a:ext cx="283435" cy="278409"/>
            </a:xfrm>
            <a:prstGeom prst="rect">
              <a:avLst/>
            </a:prstGeom>
          </p:spPr>
        </p:pic>
        <p:pic>
          <p:nvPicPr>
            <p:cNvPr id="89" name="Afbeelding 88" descr="Vinkje Maatstreepjes Check · Gratis vectorafbeelding op Pixabay">
              <a:extLst>
                <a:ext uri="{FF2B5EF4-FFF2-40B4-BE49-F238E27FC236}">
                  <a16:creationId xmlns:a16="http://schemas.microsoft.com/office/drawing/2014/main" id="{656A3D10-24CD-408B-905F-FC121C22B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40" y="2892031"/>
              <a:ext cx="283435" cy="278409"/>
            </a:xfrm>
            <a:prstGeom prst="rect">
              <a:avLst/>
            </a:prstGeom>
          </p:spPr>
        </p:pic>
        <p:sp>
          <p:nvSpPr>
            <p:cNvPr id="106" name="Tekstvak 105">
              <a:extLst>
                <a:ext uri="{FF2B5EF4-FFF2-40B4-BE49-F238E27FC236}">
                  <a16:creationId xmlns:a16="http://schemas.microsoft.com/office/drawing/2014/main" id="{E600079C-C215-4A9A-AF58-8C4E202CDF45}"/>
                </a:ext>
              </a:extLst>
            </p:cNvPr>
            <p:cNvSpPr txBox="1"/>
            <p:nvPr/>
          </p:nvSpPr>
          <p:spPr>
            <a:xfrm>
              <a:off x="4130166" y="3277592"/>
              <a:ext cx="840363" cy="32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dirty="0" err="1"/>
                <a:t>Клінічні</a:t>
              </a:r>
              <a:r>
                <a:rPr lang="nl-NL" sz="1050" dirty="0"/>
                <a:t> </a:t>
              </a:r>
              <a:r>
                <a:rPr lang="nl-NL" sz="1050" dirty="0" err="1"/>
                <a:t>випробування</a:t>
              </a:r>
              <a:endParaRPr lang="nl-NL" sz="1050" dirty="0"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17E3CB0D-3950-4EB9-6400-F17839068263}"/>
              </a:ext>
            </a:extLst>
          </p:cNvPr>
          <p:cNvSpPr txBox="1"/>
          <p:nvPr/>
        </p:nvSpPr>
        <p:spPr>
          <a:xfrm>
            <a:off x="17874" y="3235267"/>
            <a:ext cx="6761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CHOICES —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клінічне</a:t>
            </a:r>
            <a:r>
              <a:rPr lang="ru-RU" sz="1100" dirty="0"/>
              <a:t> </a:t>
            </a:r>
            <a:r>
              <a:rPr lang="ru-RU" sz="1100" dirty="0" err="1"/>
              <a:t>випробування</a:t>
            </a:r>
            <a:r>
              <a:rPr lang="ru-RU" sz="1100" dirty="0"/>
              <a:t>, у </a:t>
            </a:r>
            <a:r>
              <a:rPr lang="ru-RU" sz="1100" dirty="0" err="1"/>
              <a:t>якому</a:t>
            </a:r>
            <a:r>
              <a:rPr lang="ru-RU" sz="1100" dirty="0"/>
              <a:t> 52 </a:t>
            </a:r>
            <a:r>
              <a:rPr lang="ru-RU" sz="1100" dirty="0" err="1"/>
              <a:t>учасники</a:t>
            </a:r>
            <a:r>
              <a:rPr lang="ru-RU" sz="1100" dirty="0"/>
              <a:t> </a:t>
            </a:r>
            <a:r>
              <a:rPr lang="en-GB" sz="1100" dirty="0"/>
              <a:t>HIT-CF </a:t>
            </a:r>
            <a:r>
              <a:rPr lang="ru-RU" sz="1100" dirty="0" err="1"/>
              <a:t>будуть</a:t>
            </a:r>
            <a:r>
              <a:rPr lang="ru-RU" sz="1100" dirty="0"/>
              <a:t> </a:t>
            </a:r>
            <a:r>
              <a:rPr lang="ru-RU" sz="1100" dirty="0" err="1"/>
              <a:t>лікуватися</a:t>
            </a:r>
            <a:r>
              <a:rPr lang="ru-RU" sz="1100" dirty="0"/>
              <a:t> новою </a:t>
            </a:r>
            <a:r>
              <a:rPr lang="ru-RU" sz="1100" dirty="0" err="1"/>
              <a:t>комбінацією</a:t>
            </a:r>
            <a:r>
              <a:rPr lang="ru-RU" sz="1100" dirty="0"/>
              <a:t> </a:t>
            </a:r>
            <a:r>
              <a:rPr lang="ru-RU" sz="1100" dirty="0" err="1"/>
              <a:t>модуляторів</a:t>
            </a:r>
            <a:r>
              <a:rPr lang="ru-RU" sz="1100" dirty="0"/>
              <a:t>. </a:t>
            </a:r>
            <a:r>
              <a:rPr lang="ru-RU" sz="1100" dirty="0" err="1"/>
              <a:t>Ці</a:t>
            </a:r>
            <a:r>
              <a:rPr lang="ru-RU" sz="1100" dirty="0"/>
              <a:t> люди </a:t>
            </a:r>
            <a:r>
              <a:rPr lang="ru-RU" sz="1100" dirty="0" err="1"/>
              <a:t>вибираються</a:t>
            </a:r>
            <a:r>
              <a:rPr lang="ru-RU" sz="1100" dirty="0"/>
              <a:t> на </a:t>
            </a:r>
            <a:r>
              <a:rPr lang="ru-RU" sz="1100" dirty="0" err="1"/>
              <a:t>основі</a:t>
            </a:r>
            <a:r>
              <a:rPr lang="ru-RU" sz="1100" dirty="0"/>
              <a:t> </a:t>
            </a:r>
            <a:r>
              <a:rPr lang="ru-RU" sz="1100" dirty="0" err="1"/>
              <a:t>їх</a:t>
            </a:r>
            <a:r>
              <a:rPr lang="ru-RU" sz="1100" dirty="0"/>
              <a:t> </a:t>
            </a:r>
            <a:r>
              <a:rPr lang="ru-RU" sz="1100" dirty="0" err="1"/>
              <a:t>органоїдної</a:t>
            </a:r>
            <a:r>
              <a:rPr lang="ru-RU" sz="1100" dirty="0"/>
              <a:t> </a:t>
            </a:r>
            <a:r>
              <a:rPr lang="ru-RU" sz="1100" dirty="0" err="1"/>
              <a:t>реакції</a:t>
            </a:r>
            <a:r>
              <a:rPr lang="ru-RU" sz="1100" dirty="0"/>
              <a:t>. Як </a:t>
            </a:r>
            <a:r>
              <a:rPr lang="ru-RU" sz="1100" dirty="0" err="1"/>
              <a:t>пояснювалося</a:t>
            </a:r>
            <a:r>
              <a:rPr lang="ru-RU" sz="1100" dirty="0"/>
              <a:t> </a:t>
            </a:r>
            <a:r>
              <a:rPr lang="ru-RU" sz="1100" dirty="0" err="1"/>
              <a:t>раніше</a:t>
            </a:r>
            <a:r>
              <a:rPr lang="ru-RU" sz="1100" dirty="0"/>
              <a:t>, </a:t>
            </a:r>
            <a:r>
              <a:rPr lang="ru-RU" sz="1100" dirty="0" err="1"/>
              <a:t>кожне</a:t>
            </a:r>
            <a:r>
              <a:rPr lang="ru-RU" sz="1100" dirty="0"/>
              <a:t> </a:t>
            </a:r>
            <a:r>
              <a:rPr lang="ru-RU" sz="1100" dirty="0" err="1"/>
              <a:t>клінічне</a:t>
            </a:r>
            <a:r>
              <a:rPr lang="ru-RU" sz="1100" dirty="0"/>
              <a:t> </a:t>
            </a:r>
            <a:r>
              <a:rPr lang="ru-RU" sz="1100" dirty="0" err="1"/>
              <a:t>випробування</a:t>
            </a:r>
            <a:r>
              <a:rPr lang="ru-RU" sz="1100" dirty="0"/>
              <a:t>, яке проводиться в </a:t>
            </a:r>
            <a:r>
              <a:rPr lang="ru-RU" sz="1100" dirty="0" err="1"/>
              <a:t>Європейському</a:t>
            </a:r>
            <a:r>
              <a:rPr lang="ru-RU" sz="1100" dirty="0"/>
              <a:t> </a:t>
            </a:r>
            <a:r>
              <a:rPr lang="ru-RU" sz="1100" dirty="0" err="1"/>
              <a:t>Союзі</a:t>
            </a:r>
            <a:r>
              <a:rPr lang="ru-RU" sz="1100" dirty="0"/>
              <a:t>, </a:t>
            </a:r>
            <a:r>
              <a:rPr lang="ru-RU" sz="1100" dirty="0" err="1"/>
              <a:t>має</a:t>
            </a:r>
            <a:r>
              <a:rPr lang="ru-RU" sz="1100" dirty="0"/>
              <a:t> </a:t>
            </a:r>
            <a:r>
              <a:rPr lang="ru-RU" sz="1100" dirty="0" err="1"/>
              <a:t>проходити</a:t>
            </a:r>
            <a:r>
              <a:rPr lang="ru-RU" sz="1100" dirty="0"/>
              <a:t> </a:t>
            </a:r>
            <a:r>
              <a:rPr lang="ru-RU" sz="1100" dirty="0" err="1"/>
              <a:t>оцінку</a:t>
            </a:r>
            <a:r>
              <a:rPr lang="ru-RU" sz="1100" dirty="0"/>
              <a:t> за </a:t>
            </a:r>
            <a:r>
              <a:rPr lang="ru-RU" sz="1100" dirty="0" err="1"/>
              <a:t>допомогою</a:t>
            </a:r>
            <a:r>
              <a:rPr lang="ru-RU" sz="1100" dirty="0"/>
              <a:t> </a:t>
            </a:r>
            <a:r>
              <a:rPr lang="ru-RU" sz="1100" dirty="0" err="1"/>
              <a:t>централізованої</a:t>
            </a:r>
            <a:r>
              <a:rPr lang="ru-RU" sz="1100" dirty="0"/>
              <a:t> </a:t>
            </a:r>
            <a:r>
              <a:rPr lang="ru-RU" sz="1100" dirty="0" err="1"/>
              <a:t>процедури</a:t>
            </a:r>
            <a:r>
              <a:rPr lang="ru-RU" sz="1100" dirty="0"/>
              <a:t>. </a:t>
            </a:r>
            <a:r>
              <a:rPr lang="ru-RU" sz="1100" dirty="0" err="1"/>
              <a:t>Цей</a:t>
            </a:r>
            <a:r>
              <a:rPr lang="ru-RU" sz="1100" dirty="0"/>
              <a:t> </a:t>
            </a:r>
            <a:r>
              <a:rPr lang="ru-RU" sz="1100" dirty="0" err="1"/>
              <a:t>процес</a:t>
            </a:r>
            <a:r>
              <a:rPr lang="ru-RU" sz="1100" dirty="0"/>
              <a:t> зараз </a:t>
            </a:r>
            <a:r>
              <a:rPr lang="ru-RU" sz="1100" dirty="0" err="1"/>
              <a:t>триває</a:t>
            </a:r>
            <a:r>
              <a:rPr lang="ru-RU" sz="1100" dirty="0"/>
              <a:t>, і ми </a:t>
            </a:r>
            <a:r>
              <a:rPr lang="ru-RU" sz="1100" dirty="0" err="1"/>
              <a:t>очікуємо</a:t>
            </a:r>
            <a:r>
              <a:rPr lang="ru-RU" sz="1100" dirty="0"/>
              <a:t> </a:t>
            </a:r>
            <a:r>
              <a:rPr lang="ru-RU" sz="1100" dirty="0" err="1"/>
              <a:t>отримати</a:t>
            </a:r>
            <a:r>
              <a:rPr lang="ru-RU" sz="1100" dirty="0"/>
              <a:t> </a:t>
            </a:r>
            <a:r>
              <a:rPr lang="ru-RU" sz="1100" dirty="0" err="1"/>
              <a:t>схвалення</a:t>
            </a:r>
            <a:r>
              <a:rPr lang="ru-RU" sz="1100" dirty="0"/>
              <a:t> («</a:t>
            </a:r>
            <a:r>
              <a:rPr lang="ru-RU" sz="1100" dirty="0" err="1"/>
              <a:t>зелене</a:t>
            </a:r>
            <a:r>
              <a:rPr lang="ru-RU" sz="1100" dirty="0"/>
              <a:t> </a:t>
            </a:r>
            <a:r>
              <a:rPr lang="ru-RU" sz="1100" dirty="0" err="1"/>
              <a:t>світло</a:t>
            </a:r>
            <a:r>
              <a:rPr lang="ru-RU" sz="1100" dirty="0"/>
              <a:t>») до </a:t>
            </a:r>
            <a:r>
              <a:rPr lang="ru-RU" sz="1100" dirty="0" err="1"/>
              <a:t>кінця</a:t>
            </a:r>
            <a:r>
              <a:rPr lang="ru-RU" sz="1100" dirty="0"/>
              <a:t> </a:t>
            </a:r>
            <a:r>
              <a:rPr lang="ru-RU" sz="1100" dirty="0" err="1"/>
              <a:t>квітня</a:t>
            </a:r>
            <a:r>
              <a:rPr lang="ru-RU" sz="1100" dirty="0"/>
              <a:t>. Тим часом </a:t>
            </a:r>
            <a:r>
              <a:rPr lang="en-GB" sz="1100" dirty="0"/>
              <a:t>CHOICES </a:t>
            </a:r>
            <a:r>
              <a:rPr lang="ru-RU" sz="1100" dirty="0" err="1"/>
              <a:t>вже</a:t>
            </a:r>
            <a:r>
              <a:rPr lang="ru-RU" sz="1100" dirty="0"/>
              <a:t> </a:t>
            </a:r>
            <a:r>
              <a:rPr lang="ru-RU" sz="1100" dirty="0" err="1"/>
              <a:t>схвалено</a:t>
            </a:r>
            <a:r>
              <a:rPr lang="ru-RU" sz="1100" dirty="0"/>
              <a:t> у </a:t>
            </a:r>
            <a:r>
              <a:rPr lang="ru-RU" sz="1100" dirty="0" err="1"/>
              <a:t>Великобританії</a:t>
            </a:r>
            <a:r>
              <a:rPr lang="ru-RU" sz="1100" dirty="0"/>
              <a:t>.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змушує</a:t>
            </a:r>
            <a:r>
              <a:rPr lang="ru-RU" sz="1100" dirty="0"/>
              <a:t> нас </a:t>
            </a:r>
            <a:r>
              <a:rPr lang="ru-RU" sz="1100" dirty="0" err="1"/>
              <a:t>сподіватися</a:t>
            </a:r>
            <a:r>
              <a:rPr lang="ru-RU" sz="1100" dirty="0"/>
              <a:t> на </a:t>
            </a:r>
            <a:r>
              <a:rPr lang="ru-RU" sz="1100" dirty="0" err="1"/>
              <a:t>безпроблемне</a:t>
            </a:r>
            <a:r>
              <a:rPr lang="ru-RU" sz="1100" dirty="0"/>
              <a:t> </a:t>
            </a:r>
            <a:r>
              <a:rPr lang="ru-RU" sz="1100" dirty="0" err="1"/>
              <a:t>схвалення</a:t>
            </a:r>
            <a:r>
              <a:rPr lang="ru-RU" sz="1100" dirty="0"/>
              <a:t> в ЄС. Зараз </a:t>
            </a:r>
            <a:r>
              <a:rPr lang="ru-RU" sz="1100" dirty="0" err="1"/>
              <a:t>готуються</a:t>
            </a:r>
            <a:r>
              <a:rPr lang="ru-RU" sz="1100" dirty="0"/>
              <a:t> </a:t>
            </a:r>
            <a:r>
              <a:rPr lang="ru-RU" sz="1100" dirty="0" err="1"/>
              <a:t>контракти</a:t>
            </a:r>
            <a:r>
              <a:rPr lang="ru-RU" sz="1100" dirty="0"/>
              <a:t> з </a:t>
            </a:r>
            <a:r>
              <a:rPr lang="ru-RU" sz="1100" dirty="0" err="1"/>
              <a:t>усіма</a:t>
            </a:r>
            <a:r>
              <a:rPr lang="ru-RU" sz="1100" dirty="0"/>
              <a:t> центрами </a:t>
            </a:r>
            <a:r>
              <a:rPr lang="ru-RU" sz="1100" dirty="0" err="1"/>
              <a:t>клінічних</a:t>
            </a:r>
            <a:r>
              <a:rPr lang="ru-RU" sz="1100" dirty="0"/>
              <a:t> </a:t>
            </a:r>
            <a:r>
              <a:rPr lang="ru-RU" sz="1100" dirty="0" err="1"/>
              <a:t>випробувань</a:t>
            </a:r>
            <a:r>
              <a:rPr lang="ru-RU" sz="1100" dirty="0"/>
              <a:t> (</a:t>
            </a:r>
            <a:r>
              <a:rPr lang="ru-RU" sz="1100" dirty="0" err="1"/>
              <a:t>лікарнями</a:t>
            </a:r>
            <a:r>
              <a:rPr lang="ru-RU" sz="1100" dirty="0"/>
              <a:t>, де </a:t>
            </a:r>
            <a:r>
              <a:rPr lang="ru-RU" sz="1100" dirty="0" err="1"/>
              <a:t>проводитиметься</a:t>
            </a:r>
            <a:r>
              <a:rPr lang="ru-RU" sz="1100" dirty="0"/>
              <a:t> </a:t>
            </a:r>
            <a:r>
              <a:rPr lang="en-GB" sz="1100" dirty="0"/>
              <a:t>CHOICES), </a:t>
            </a:r>
            <a:r>
              <a:rPr lang="ru-RU" sz="1100" dirty="0"/>
              <a:t>а в </a:t>
            </a:r>
            <a:r>
              <a:rPr lang="ru-RU" sz="1100" dirty="0" err="1"/>
              <a:t>березні</a:t>
            </a:r>
            <a:r>
              <a:rPr lang="ru-RU" sz="1100" dirty="0"/>
              <a:t> </a:t>
            </a:r>
            <a:r>
              <a:rPr lang="ru-RU" sz="1100" dirty="0" err="1"/>
              <a:t>організовуються</a:t>
            </a:r>
            <a:r>
              <a:rPr lang="ru-RU" sz="1100" dirty="0"/>
              <a:t> </a:t>
            </a:r>
            <a:r>
              <a:rPr lang="ru-RU" sz="1100" dirty="0" err="1"/>
              <a:t>зустрічі</a:t>
            </a:r>
            <a:r>
              <a:rPr lang="ru-RU" sz="1100" dirty="0"/>
              <a:t> </a:t>
            </a:r>
            <a:r>
              <a:rPr lang="ru-RU" sz="1100" dirty="0" err="1"/>
              <a:t>дослідників</a:t>
            </a:r>
            <a:r>
              <a:rPr lang="ru-RU" sz="1100" dirty="0"/>
              <a:t>, </a:t>
            </a:r>
            <a:r>
              <a:rPr lang="ru-RU" sz="1100" dirty="0" err="1"/>
              <a:t>щоб</a:t>
            </a:r>
            <a:r>
              <a:rPr lang="ru-RU" sz="1100" dirty="0"/>
              <a:t> </a:t>
            </a:r>
            <a:r>
              <a:rPr lang="ru-RU" sz="1100" dirty="0" err="1"/>
              <a:t>усі</a:t>
            </a:r>
            <a:r>
              <a:rPr lang="ru-RU" sz="1100" dirty="0"/>
              <a:t> </a:t>
            </a:r>
            <a:r>
              <a:rPr lang="ru-RU" sz="1100" dirty="0" err="1"/>
              <a:t>лікарі</a:t>
            </a:r>
            <a:r>
              <a:rPr lang="ru-RU" sz="1100" dirty="0"/>
              <a:t> та </a:t>
            </a:r>
            <a:r>
              <a:rPr lang="ru-RU" sz="1100" dirty="0" err="1"/>
              <a:t>медсестри</a:t>
            </a:r>
            <a:r>
              <a:rPr lang="ru-RU" sz="1100" dirty="0"/>
              <a:t> </a:t>
            </a:r>
            <a:r>
              <a:rPr lang="ru-RU" sz="1100" dirty="0" err="1"/>
              <a:t>клінічних</a:t>
            </a:r>
            <a:r>
              <a:rPr lang="ru-RU" sz="1100" dirty="0"/>
              <a:t> </a:t>
            </a:r>
            <a:r>
              <a:rPr lang="ru-RU" sz="1100" dirty="0" err="1"/>
              <a:t>випробувань</a:t>
            </a:r>
            <a:r>
              <a:rPr lang="ru-RU" sz="1100" dirty="0"/>
              <a:t> точно знали, </a:t>
            </a:r>
            <a:r>
              <a:rPr lang="ru-RU" sz="1100" dirty="0" err="1"/>
              <a:t>чого</a:t>
            </a:r>
            <a:r>
              <a:rPr lang="ru-RU" sz="1100" dirty="0"/>
              <a:t> </a:t>
            </a:r>
            <a:r>
              <a:rPr lang="ru-RU" sz="1100" dirty="0" err="1"/>
              <a:t>очікувати</a:t>
            </a:r>
            <a:r>
              <a:rPr lang="ru-RU" sz="1100" dirty="0"/>
              <a:t>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проведення</a:t>
            </a:r>
            <a:r>
              <a:rPr lang="ru-RU" sz="1100" dirty="0"/>
              <a:t> </a:t>
            </a:r>
            <a:r>
              <a:rPr lang="en-GB" sz="1100" dirty="0"/>
              <a:t>CHOICES.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7A99AF7D-7722-6F37-E624-D01745BA192F}"/>
              </a:ext>
            </a:extLst>
          </p:cNvPr>
          <p:cNvSpPr/>
          <p:nvPr/>
        </p:nvSpPr>
        <p:spPr>
          <a:xfrm>
            <a:off x="-38239" y="4700365"/>
            <a:ext cx="6797040" cy="31627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err="1">
                <a:solidFill>
                  <a:schemeClr val="accent2"/>
                </a:solidFill>
              </a:rPr>
              <a:t>Нові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можливості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лікування</a:t>
            </a:r>
            <a:r>
              <a:rPr lang="ru-RU" sz="1500" b="1" dirty="0">
                <a:solidFill>
                  <a:schemeClr val="accent2"/>
                </a:solidFill>
              </a:rPr>
              <a:t> для тих, </a:t>
            </a:r>
            <a:r>
              <a:rPr lang="ru-RU" sz="1500" b="1" dirty="0" err="1">
                <a:solidFill>
                  <a:schemeClr val="accent2"/>
                </a:solidFill>
              </a:rPr>
              <a:t>хто</a:t>
            </a:r>
            <a:r>
              <a:rPr lang="ru-RU" sz="1500" b="1" dirty="0">
                <a:solidFill>
                  <a:schemeClr val="accent2"/>
                </a:solidFill>
              </a:rPr>
              <a:t> не </a:t>
            </a:r>
            <a:r>
              <a:rPr lang="ru-RU" sz="1500" b="1" dirty="0" err="1">
                <a:solidFill>
                  <a:schemeClr val="accent2"/>
                </a:solidFill>
              </a:rPr>
              <a:t>був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обраний</a:t>
            </a:r>
            <a:r>
              <a:rPr lang="ru-RU" sz="1500" b="1" dirty="0">
                <a:solidFill>
                  <a:schemeClr val="accent2"/>
                </a:solidFill>
              </a:rPr>
              <a:t> для </a:t>
            </a:r>
            <a:r>
              <a:rPr lang="uk-UA" sz="1500" b="1" dirty="0">
                <a:solidFill>
                  <a:schemeClr val="accent2"/>
                </a:solidFill>
              </a:rPr>
              <a:t>програми</a:t>
            </a:r>
            <a:r>
              <a:rPr lang="en-GB" sz="1500" b="1" dirty="0">
                <a:solidFill>
                  <a:schemeClr val="accent2"/>
                </a:solidFill>
              </a:rPr>
              <a:t> CHOICES!</a:t>
            </a:r>
          </a:p>
          <a:p>
            <a:r>
              <a:rPr lang="ru-RU" sz="1500" b="1" dirty="0">
                <a:solidFill>
                  <a:schemeClr val="accent2"/>
                </a:solidFill>
              </a:rPr>
              <a:t> 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ED38716-B175-5A32-58C5-DAFA7F0A99F2}"/>
              </a:ext>
            </a:extLst>
          </p:cNvPr>
          <p:cNvSpPr txBox="1"/>
          <p:nvPr/>
        </p:nvSpPr>
        <p:spPr>
          <a:xfrm>
            <a:off x="11927" y="4825860"/>
            <a:ext cx="6583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Ми </a:t>
            </a:r>
            <a:r>
              <a:rPr lang="ru-RU" sz="1100" dirty="0" err="1"/>
              <a:t>раді</a:t>
            </a:r>
            <a:r>
              <a:rPr lang="ru-RU" sz="1100" dirty="0"/>
              <a:t> </a:t>
            </a:r>
            <a:r>
              <a:rPr lang="ru-RU" sz="1100" dirty="0" err="1"/>
              <a:t>підтвердити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для </a:t>
            </a:r>
            <a:r>
              <a:rPr lang="ru-RU" sz="1100" dirty="0" err="1"/>
              <a:t>учасників</a:t>
            </a:r>
            <a:r>
              <a:rPr lang="ru-RU" sz="1100" dirty="0"/>
              <a:t> </a:t>
            </a:r>
            <a:r>
              <a:rPr lang="en-GB" sz="1100" dirty="0"/>
              <a:t>HIT-CF, </a:t>
            </a:r>
            <a:r>
              <a:rPr lang="ru-RU" sz="1100" dirty="0" err="1"/>
              <a:t>які</a:t>
            </a:r>
            <a:r>
              <a:rPr lang="ru-RU" sz="1100" dirty="0"/>
              <a:t> не </a:t>
            </a:r>
            <a:r>
              <a:rPr lang="ru-RU" sz="1100" dirty="0" err="1"/>
              <a:t>були</a:t>
            </a:r>
            <a:r>
              <a:rPr lang="ru-RU" sz="1100" dirty="0"/>
              <a:t> </a:t>
            </a:r>
            <a:r>
              <a:rPr lang="ru-RU" sz="1100" dirty="0" err="1"/>
              <a:t>відібрані</a:t>
            </a:r>
            <a:r>
              <a:rPr lang="ru-RU" sz="1100" dirty="0"/>
              <a:t> для </a:t>
            </a:r>
            <a:r>
              <a:rPr lang="ru-RU" sz="1100" dirty="0" err="1"/>
              <a:t>випробування</a:t>
            </a:r>
            <a:r>
              <a:rPr lang="ru-RU" sz="1100" dirty="0"/>
              <a:t> </a:t>
            </a:r>
            <a:r>
              <a:rPr lang="en-GB" sz="1100" dirty="0"/>
              <a:t>CHOICES, </a:t>
            </a:r>
            <a:r>
              <a:rPr lang="ru-RU" sz="1100" dirty="0" err="1"/>
              <a:t>з’явилися</a:t>
            </a:r>
            <a:r>
              <a:rPr lang="ru-RU" sz="1100" dirty="0"/>
              <a:t> </a:t>
            </a:r>
            <a:r>
              <a:rPr lang="ru-RU" sz="1100" dirty="0" err="1"/>
              <a:t>нові</a:t>
            </a:r>
            <a:r>
              <a:rPr lang="ru-RU" sz="1100" dirty="0"/>
              <a:t> </a:t>
            </a:r>
            <a:r>
              <a:rPr lang="ru-RU" sz="1100" dirty="0" err="1"/>
              <a:t>можливості</a:t>
            </a:r>
            <a:r>
              <a:rPr lang="ru-RU" sz="1100" dirty="0"/>
              <a:t> </a:t>
            </a:r>
            <a:r>
              <a:rPr lang="ru-RU" sz="1100" dirty="0" err="1"/>
              <a:t>лікування</a:t>
            </a:r>
            <a:r>
              <a:rPr lang="ru-RU" sz="1100" dirty="0"/>
              <a:t>. </a:t>
            </a:r>
            <a:r>
              <a:rPr lang="ru-RU" sz="1100" dirty="0" err="1"/>
              <a:t>Компанія</a:t>
            </a:r>
            <a:r>
              <a:rPr lang="ru-RU" sz="1100" dirty="0"/>
              <a:t> </a:t>
            </a:r>
            <a:r>
              <a:rPr lang="en-GB" sz="1100" dirty="0" err="1"/>
              <a:t>ReCode</a:t>
            </a:r>
            <a:r>
              <a:rPr lang="en-GB" sz="1100" dirty="0"/>
              <a:t> Therapeutics </a:t>
            </a:r>
            <a:r>
              <a:rPr lang="ru-RU" sz="1100" dirty="0" err="1"/>
              <a:t>розробила</a:t>
            </a:r>
            <a:r>
              <a:rPr lang="ru-RU" sz="1100" dirty="0"/>
              <a:t> </a:t>
            </a:r>
            <a:r>
              <a:rPr lang="ru-RU" sz="1100" dirty="0" err="1"/>
              <a:t>терапію</a:t>
            </a:r>
            <a:r>
              <a:rPr lang="ru-RU" sz="1100" dirty="0"/>
              <a:t> мРНК для людей </a:t>
            </a:r>
            <a:r>
              <a:rPr lang="ru-RU" sz="1100" dirty="0" err="1"/>
              <a:t>із</a:t>
            </a:r>
            <a:r>
              <a:rPr lang="ru-RU" sz="1100" dirty="0"/>
              <a:t> </a:t>
            </a:r>
            <a:r>
              <a:rPr lang="ru-RU" sz="1100" dirty="0" err="1"/>
              <a:t>муковісцидозом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</a:t>
            </a:r>
            <a:r>
              <a:rPr lang="ru-RU" sz="1100" dirty="0" err="1"/>
              <a:t>рідкісними</a:t>
            </a:r>
            <a:r>
              <a:rPr lang="ru-RU" sz="1100" dirty="0"/>
              <a:t> </a:t>
            </a:r>
            <a:r>
              <a:rPr lang="ru-RU" sz="1100" dirty="0" err="1"/>
              <a:t>мутаціями</a:t>
            </a:r>
            <a:r>
              <a:rPr lang="ru-RU" sz="1100" dirty="0"/>
              <a:t>, </a:t>
            </a:r>
            <a:r>
              <a:rPr lang="ru-RU" sz="1100" dirty="0" err="1"/>
              <a:t>включаючи</a:t>
            </a:r>
            <a:r>
              <a:rPr lang="ru-RU" sz="1100" dirty="0"/>
              <a:t> нонсенс/стоп </a:t>
            </a:r>
            <a:r>
              <a:rPr lang="ru-RU" sz="1100" dirty="0" err="1"/>
              <a:t>мутації</a:t>
            </a:r>
            <a:r>
              <a:rPr lang="ru-RU" sz="1100" dirty="0"/>
              <a:t>. мРНК </a:t>
            </a:r>
            <a:r>
              <a:rPr lang="ru-RU" sz="1100" dirty="0" err="1"/>
              <a:t>означає</a:t>
            </a:r>
            <a:r>
              <a:rPr lang="ru-RU" sz="1100" dirty="0"/>
              <a:t> </a:t>
            </a:r>
            <a:r>
              <a:rPr lang="ru-RU" sz="1100" dirty="0" err="1"/>
              <a:t>месенджер</a:t>
            </a:r>
            <a:r>
              <a:rPr lang="ru-RU" sz="1100" dirty="0"/>
              <a:t> </a:t>
            </a:r>
            <a:r>
              <a:rPr lang="ru-RU" sz="1100" dirty="0" err="1"/>
              <a:t>рибонуклеїнової</a:t>
            </a:r>
            <a:r>
              <a:rPr lang="ru-RU" sz="1100" dirty="0"/>
              <a:t> </a:t>
            </a:r>
            <a:r>
              <a:rPr lang="ru-RU" sz="1100" dirty="0" err="1"/>
              <a:t>кислоти</a:t>
            </a:r>
            <a:r>
              <a:rPr lang="ru-RU" sz="1100" dirty="0"/>
              <a:t> та </a:t>
            </a:r>
            <a:r>
              <a:rPr lang="ru-RU" sz="1100" dirty="0" err="1"/>
              <a:t>містить</a:t>
            </a:r>
            <a:r>
              <a:rPr lang="ru-RU" sz="1100" dirty="0"/>
              <a:t> </a:t>
            </a:r>
            <a:r>
              <a:rPr lang="ru-RU" sz="1100" dirty="0" err="1"/>
              <a:t>інструкції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повідомляють</a:t>
            </a:r>
            <a:r>
              <a:rPr lang="ru-RU" sz="1100" dirty="0"/>
              <a:t> нашим </a:t>
            </a:r>
            <a:r>
              <a:rPr lang="ru-RU" sz="1100" dirty="0" err="1"/>
              <a:t>клітинам</a:t>
            </a:r>
            <a:r>
              <a:rPr lang="ru-RU" sz="1100" dirty="0"/>
              <a:t>, як </a:t>
            </a:r>
            <a:r>
              <a:rPr lang="ru-RU" sz="1100" dirty="0" err="1"/>
              <a:t>виробляти</a:t>
            </a:r>
            <a:r>
              <a:rPr lang="ru-RU" sz="1100" dirty="0"/>
              <a:t> </a:t>
            </a:r>
            <a:r>
              <a:rPr lang="ru-RU" sz="1100" dirty="0" err="1"/>
              <a:t>білок</a:t>
            </a:r>
            <a:r>
              <a:rPr lang="ru-RU" sz="1100" dirty="0"/>
              <a:t>, </a:t>
            </a:r>
            <a:r>
              <a:rPr lang="ru-RU" sz="1100" dirty="0" err="1"/>
              <a:t>наприклад</a:t>
            </a:r>
            <a:r>
              <a:rPr lang="ru-RU" sz="1100" dirty="0"/>
              <a:t> канал </a:t>
            </a:r>
            <a:r>
              <a:rPr lang="en-GB" sz="1100" dirty="0"/>
              <a:t>CFTR.</a:t>
            </a:r>
          </a:p>
        </p:txBody>
      </p:sp>
      <p:pic>
        <p:nvPicPr>
          <p:cNvPr id="11" name="Afbeelding 10" descr="Afbeelding met tekst, Lettertype, ontwerp, typografie&#10;&#10;Automatisch gegenereerde beschrijving">
            <a:extLst>
              <a:ext uri="{FF2B5EF4-FFF2-40B4-BE49-F238E27FC236}">
                <a16:creationId xmlns:a16="http://schemas.microsoft.com/office/drawing/2014/main" id="{BDEFE2D1-2C53-22E1-7435-11CB7CF0273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88" y="2089172"/>
            <a:ext cx="829606" cy="334444"/>
          </a:xfrm>
          <a:prstGeom prst="rect">
            <a:avLst/>
          </a:prstGeom>
        </p:spPr>
      </p:pic>
      <p:pic>
        <p:nvPicPr>
          <p:cNvPr id="14" name="Afbeelding 13" descr="Afbeelding met tekenfilm, Kinderkunst, kunst&#10;&#10;Automatisch gegenereerde beschrijving">
            <a:extLst>
              <a:ext uri="{FF2B5EF4-FFF2-40B4-BE49-F238E27FC236}">
                <a16:creationId xmlns:a16="http://schemas.microsoft.com/office/drawing/2014/main" id="{EEDB4389-9ABD-AACC-C65E-F4211CE2917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16" y="2907896"/>
            <a:ext cx="1471032" cy="1248959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EADF030F-9D7D-94B3-76CB-D672990027A9}"/>
              </a:ext>
            </a:extLst>
          </p:cNvPr>
          <p:cNvSpPr txBox="1"/>
          <p:nvPr/>
        </p:nvSpPr>
        <p:spPr>
          <a:xfrm>
            <a:off x="11927" y="5642143"/>
            <a:ext cx="67612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мРНК не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здатна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змінити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модифікувати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генетичний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 (ДНК)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 людей з 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білок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CFTR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функціонує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погано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взагалі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немає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Доставляючи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копії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мРНК 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CFTR 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легенів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(через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вдихання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цю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проблему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обійти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знову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створювати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канали 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CFTR.</a:t>
            </a:r>
            <a:r>
              <a:rPr lang="uk-UA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Інноваційна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терапія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мРНК,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розроблена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компанією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ReCode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Therapeutics, 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вперше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випробувана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людях з МВ. </a:t>
            </a:r>
            <a:r>
              <a:rPr lang="ru-RU" sz="11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Іспити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планується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розпочати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літа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центрах у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Нідерландах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Великобританії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Франції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проживаєте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одній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цих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проживаєте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іншій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але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бажаєте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поїхати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центру-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учасника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будь ласка,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обговоріть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своїм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лікуючим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лікарем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Ви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можете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безпосередньо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зв’язатися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командою 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HIT-CF (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HITCF@umcutrecht.nl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вивчити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Очікується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найближчі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роки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випробування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розширені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країнах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Ми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повідомимо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вас,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щойно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отримаємо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деталей.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Хочете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дізнатися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генетичну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терапію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випробування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генетичної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терапії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Перегляньте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website of the CF Trust</a:t>
            </a:r>
            <a:r>
              <a:rPr lang="en-GB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nl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/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B2A386EE-6183-EB35-0095-7FC7D41C1FC5}"/>
              </a:ext>
            </a:extLst>
          </p:cNvPr>
          <p:cNvSpPr/>
          <p:nvPr/>
        </p:nvSpPr>
        <p:spPr>
          <a:xfrm>
            <a:off x="11927" y="7599171"/>
            <a:ext cx="6797040" cy="31627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err="1">
                <a:solidFill>
                  <a:schemeClr val="accent2"/>
                </a:solidFill>
              </a:rPr>
              <a:t>Відвідайте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подію</a:t>
            </a:r>
            <a:r>
              <a:rPr lang="ru-RU" sz="1500" b="1" dirty="0">
                <a:solidFill>
                  <a:schemeClr val="accent2"/>
                </a:solidFill>
              </a:rPr>
              <a:t> з </a:t>
            </a:r>
            <a:r>
              <a:rPr lang="ru-RU" sz="1500" b="1" dirty="0" err="1">
                <a:solidFill>
                  <a:schemeClr val="accent2"/>
                </a:solidFill>
              </a:rPr>
              <a:t>поширення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інформації</a:t>
            </a:r>
            <a:r>
              <a:rPr lang="ru-RU" sz="1500" b="1" dirty="0">
                <a:solidFill>
                  <a:schemeClr val="accent2"/>
                </a:solidFill>
              </a:rPr>
              <a:t> про </a:t>
            </a:r>
            <a:r>
              <a:rPr lang="en-GB" sz="1500" b="1" dirty="0">
                <a:solidFill>
                  <a:schemeClr val="accent2"/>
                </a:solidFill>
              </a:rPr>
              <a:t>HIT-CF </a:t>
            </a:r>
            <a:r>
              <a:rPr lang="ru-RU" sz="1500" b="1" dirty="0" err="1">
                <a:solidFill>
                  <a:schemeClr val="accent2"/>
                </a:solidFill>
              </a:rPr>
              <a:t>під</a:t>
            </a:r>
            <a:r>
              <a:rPr lang="ru-RU" sz="1500" b="1" dirty="0">
                <a:solidFill>
                  <a:schemeClr val="accent2"/>
                </a:solidFill>
              </a:rPr>
              <a:t> час </a:t>
            </a:r>
            <a:r>
              <a:rPr lang="ru-RU" sz="1500" b="1" dirty="0" err="1">
                <a:solidFill>
                  <a:schemeClr val="accent2"/>
                </a:solidFill>
              </a:rPr>
              <a:t>загальних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зборів</a:t>
            </a:r>
            <a:r>
              <a:rPr lang="ru-RU" sz="1500" b="1" dirty="0">
                <a:solidFill>
                  <a:schemeClr val="accent2"/>
                </a:solidFill>
              </a:rPr>
              <a:t>                                                                                 </a:t>
            </a:r>
            <a:r>
              <a:rPr lang="en-GB" sz="1500" b="1" dirty="0">
                <a:solidFill>
                  <a:schemeClr val="accent2"/>
                </a:solidFill>
              </a:rPr>
              <a:t>C</a:t>
            </a:r>
            <a:r>
              <a:rPr lang="uk-UA" sz="1500" b="1" dirty="0">
                <a:solidFill>
                  <a:schemeClr val="accent2"/>
                </a:solidFill>
              </a:rPr>
              <a:t>.                                         С</a:t>
            </a:r>
            <a:r>
              <a:rPr lang="en-GB" sz="1500" b="1" dirty="0">
                <a:solidFill>
                  <a:schemeClr val="accent2"/>
                </a:solidFill>
              </a:rPr>
              <a:t>F Europe!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91E34BA-818B-2C16-2667-3F56BD9CF2A6}"/>
              </a:ext>
            </a:extLst>
          </p:cNvPr>
          <p:cNvSpPr txBox="1"/>
          <p:nvPr/>
        </p:nvSpPr>
        <p:spPr>
          <a:xfrm>
            <a:off x="1879205" y="7900061"/>
            <a:ext cx="4874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У середу, 5 червня, у </a:t>
            </a:r>
            <a:r>
              <a:rPr lang="ru-RU" sz="1100" dirty="0" err="1"/>
              <a:t>Глазгоу</a:t>
            </a:r>
            <a:r>
              <a:rPr lang="ru-RU" sz="1100" dirty="0"/>
              <a:t>, </a:t>
            </a:r>
            <a:r>
              <a:rPr lang="ru-RU" sz="1100" dirty="0" err="1"/>
              <a:t>Великобританія</a:t>
            </a:r>
            <a:r>
              <a:rPr lang="ru-RU" sz="1100" dirty="0"/>
              <a:t>, </a:t>
            </a:r>
            <a:r>
              <a:rPr lang="ru-RU" sz="1100" dirty="0" err="1"/>
              <a:t>напередодні</a:t>
            </a:r>
            <a:r>
              <a:rPr lang="ru-RU" sz="1100" dirty="0"/>
              <a:t> </a:t>
            </a:r>
            <a:r>
              <a:rPr lang="ru-RU" sz="1100" dirty="0" err="1"/>
              <a:t>щорічної</a:t>
            </a:r>
            <a:r>
              <a:rPr lang="ru-RU" sz="1100" dirty="0"/>
              <a:t> </a:t>
            </a:r>
            <a:r>
              <a:rPr lang="ru-RU" sz="1100" dirty="0" err="1"/>
              <a:t>конференції</a:t>
            </a:r>
            <a:r>
              <a:rPr lang="ru-RU" sz="1100" dirty="0"/>
              <a:t> </a:t>
            </a:r>
            <a:r>
              <a:rPr lang="en-GB" sz="1100" dirty="0"/>
              <a:t>ECFS CF Europe </a:t>
            </a:r>
            <a:r>
              <a:rPr lang="ru-RU" sz="1100" dirty="0" err="1"/>
              <a:t>організує</a:t>
            </a:r>
            <a:r>
              <a:rPr lang="ru-RU" sz="1100" dirty="0"/>
              <a:t> </a:t>
            </a:r>
            <a:r>
              <a:rPr lang="ru-RU" sz="1100" dirty="0" err="1"/>
              <a:t>свої</a:t>
            </a:r>
            <a:r>
              <a:rPr lang="ru-RU" sz="1100" dirty="0"/>
              <a:t> </a:t>
            </a:r>
            <a:r>
              <a:rPr lang="ru-RU" sz="1100" dirty="0" err="1"/>
              <a:t>щорічні</a:t>
            </a:r>
            <a:r>
              <a:rPr lang="ru-RU" sz="1100" dirty="0"/>
              <a:t> </a:t>
            </a:r>
            <a:r>
              <a:rPr lang="ru-RU" sz="1100" dirty="0" err="1"/>
              <a:t>загальні</a:t>
            </a:r>
            <a:r>
              <a:rPr lang="ru-RU" sz="1100" dirty="0"/>
              <a:t> </a:t>
            </a:r>
            <a:r>
              <a:rPr lang="ru-RU" sz="1100" dirty="0" err="1"/>
              <a:t>збори</a:t>
            </a:r>
            <a:r>
              <a:rPr lang="ru-RU" sz="1100" dirty="0"/>
              <a:t> (</a:t>
            </a:r>
            <a:r>
              <a:rPr lang="en-GB" sz="1100" dirty="0"/>
              <a:t>AGM). </a:t>
            </a:r>
            <a:r>
              <a:rPr lang="ru-RU" sz="1100" dirty="0"/>
              <a:t>У </a:t>
            </a:r>
            <a:r>
              <a:rPr lang="ru-RU" sz="1100" dirty="0" err="1"/>
              <a:t>другій</a:t>
            </a:r>
            <a:r>
              <a:rPr lang="ru-RU" sz="1100" dirty="0"/>
              <a:t> </a:t>
            </a:r>
            <a:r>
              <a:rPr lang="ru-RU" sz="1100" dirty="0" err="1"/>
              <a:t>половині</a:t>
            </a:r>
            <a:r>
              <a:rPr lang="ru-RU" sz="1100" dirty="0"/>
              <a:t> дня </a:t>
            </a:r>
            <a:r>
              <a:rPr lang="ru-RU" sz="1100" dirty="0" err="1"/>
              <a:t>після</a:t>
            </a:r>
            <a:r>
              <a:rPr lang="ru-RU" sz="1100" dirty="0"/>
              <a:t> </a:t>
            </a:r>
            <a:r>
              <a:rPr lang="en-GB" sz="1100" dirty="0"/>
              <a:t>AGM </a:t>
            </a:r>
            <a:r>
              <a:rPr lang="ru-RU" sz="1100" dirty="0" err="1"/>
              <a:t>відбудуться</a:t>
            </a:r>
            <a:r>
              <a:rPr lang="ru-RU" sz="1100" dirty="0"/>
              <a:t> </a:t>
            </a:r>
            <a:r>
              <a:rPr lang="ru-RU" sz="1100" dirty="0" err="1"/>
              <a:t>панельна</a:t>
            </a:r>
            <a:r>
              <a:rPr lang="ru-RU" sz="1100" dirty="0"/>
              <a:t> </a:t>
            </a:r>
            <a:r>
              <a:rPr lang="ru-RU" sz="1100" dirty="0" err="1"/>
              <a:t>дискусія</a:t>
            </a:r>
            <a:r>
              <a:rPr lang="ru-RU" sz="1100" dirty="0"/>
              <a:t> та </a:t>
            </a:r>
            <a:r>
              <a:rPr lang="ru-RU" sz="1100" dirty="0" err="1"/>
              <a:t>інтерактивні</a:t>
            </a:r>
            <a:r>
              <a:rPr lang="ru-RU" sz="1100" dirty="0"/>
              <a:t> </a:t>
            </a:r>
            <a:r>
              <a:rPr lang="ru-RU" sz="1100" dirty="0" err="1"/>
              <a:t>семінари</a:t>
            </a:r>
            <a:r>
              <a:rPr lang="ru-RU" sz="1100" dirty="0"/>
              <a:t>, у тому </a:t>
            </a:r>
            <a:r>
              <a:rPr lang="ru-RU" sz="1100" dirty="0" err="1"/>
              <a:t>числі</a:t>
            </a:r>
            <a:r>
              <a:rPr lang="ru-RU" sz="1100" dirty="0"/>
              <a:t> </a:t>
            </a:r>
            <a:r>
              <a:rPr lang="ru-RU" sz="1100" dirty="0" err="1"/>
              <a:t>присвячені</a:t>
            </a:r>
            <a:r>
              <a:rPr lang="ru-RU" sz="1100" dirty="0"/>
              <a:t> </a:t>
            </a:r>
            <a:r>
              <a:rPr lang="en-GB" sz="1100" dirty="0"/>
              <a:t>HIT-CF, CHOICES </a:t>
            </a:r>
            <a:r>
              <a:rPr lang="ru-RU" sz="1100" dirty="0"/>
              <a:t>та </a:t>
            </a:r>
            <a:r>
              <a:rPr lang="ru-RU" sz="1100" dirty="0" err="1"/>
              <a:t>випробуванням</a:t>
            </a:r>
            <a:r>
              <a:rPr lang="ru-RU" sz="1100" dirty="0"/>
              <a:t> </a:t>
            </a:r>
            <a:r>
              <a:rPr lang="en-GB" sz="1100" dirty="0" err="1"/>
              <a:t>ReCode</a:t>
            </a:r>
            <a:r>
              <a:rPr lang="en-GB" sz="1100" dirty="0"/>
              <a:t>. </a:t>
            </a:r>
            <a:r>
              <a:rPr lang="ru-RU" sz="1100" dirty="0" err="1"/>
              <a:t>Ця</a:t>
            </a:r>
            <a:r>
              <a:rPr lang="ru-RU" sz="1100" dirty="0"/>
              <a:t> </a:t>
            </a:r>
            <a:r>
              <a:rPr lang="ru-RU" sz="1100" dirty="0" err="1"/>
              <a:t>подія</a:t>
            </a:r>
            <a:r>
              <a:rPr lang="ru-RU" sz="1100" dirty="0"/>
              <a:t> </a:t>
            </a:r>
            <a:r>
              <a:rPr lang="ru-RU" sz="1100" dirty="0" err="1"/>
              <a:t>зарезервована</a:t>
            </a:r>
            <a:r>
              <a:rPr lang="ru-RU" sz="1100" dirty="0"/>
              <a:t> для </a:t>
            </a:r>
            <a:r>
              <a:rPr lang="ru-RU" sz="1100" dirty="0" err="1"/>
              <a:t>організацій-членів</a:t>
            </a:r>
            <a:r>
              <a:rPr lang="ru-RU" sz="1100" dirty="0"/>
              <a:t> </a:t>
            </a:r>
            <a:r>
              <a:rPr lang="en-GB" sz="1100" dirty="0"/>
              <a:t>CF Europe, </a:t>
            </a:r>
            <a:r>
              <a:rPr lang="ru-RU" sz="1100" dirty="0"/>
              <a:t>і </a:t>
            </a:r>
            <a:r>
              <a:rPr lang="ru-RU" sz="1100" dirty="0" err="1"/>
              <a:t>ви</a:t>
            </a:r>
            <a:r>
              <a:rPr lang="ru-RU" sz="1100" dirty="0"/>
              <a:t> </a:t>
            </a:r>
            <a:r>
              <a:rPr lang="ru-RU" sz="1100" dirty="0" err="1"/>
              <a:t>вже</a:t>
            </a:r>
            <a:r>
              <a:rPr lang="ru-RU" sz="1100" dirty="0"/>
              <a:t> </a:t>
            </a:r>
            <a:r>
              <a:rPr lang="ru-RU" sz="1100" dirty="0" err="1"/>
              <a:t>мали</a:t>
            </a:r>
            <a:r>
              <a:rPr lang="ru-RU" sz="1100" dirty="0"/>
              <a:t> </a:t>
            </a:r>
            <a:r>
              <a:rPr lang="ru-RU" sz="1100" dirty="0" err="1"/>
              <a:t>отримати</a:t>
            </a:r>
            <a:r>
              <a:rPr lang="ru-RU" sz="1100" dirty="0"/>
              <a:t> перше </a:t>
            </a:r>
            <a:r>
              <a:rPr lang="ru-RU" sz="1100" dirty="0" err="1"/>
              <a:t>повідомлення</a:t>
            </a:r>
            <a:r>
              <a:rPr lang="ru-RU" sz="1100" dirty="0"/>
              <a:t> про </a:t>
            </a:r>
            <a:r>
              <a:rPr lang="ru-RU" sz="1100" dirty="0" err="1"/>
              <a:t>це</a:t>
            </a:r>
            <a:r>
              <a:rPr lang="ru-RU" sz="1100" dirty="0"/>
              <a:t>. </a:t>
            </a:r>
            <a:r>
              <a:rPr lang="ru-RU" sz="1100" dirty="0" err="1"/>
              <a:t>Більше</a:t>
            </a:r>
            <a:r>
              <a:rPr lang="ru-RU" sz="1100" dirty="0"/>
              <a:t> </a:t>
            </a:r>
            <a:r>
              <a:rPr lang="ru-RU" sz="1100" dirty="0" err="1"/>
              <a:t>інформації</a:t>
            </a:r>
            <a:r>
              <a:rPr lang="ru-RU" sz="1100" dirty="0"/>
              <a:t> буде </a:t>
            </a:r>
            <a:r>
              <a:rPr lang="ru-RU" sz="1100" dirty="0" err="1"/>
              <a:t>незабаром</a:t>
            </a:r>
            <a:r>
              <a:rPr lang="en-US" sz="1100" dirty="0"/>
              <a:t>!</a:t>
            </a:r>
            <a:endParaRPr lang="en-GB" sz="1100" dirty="0"/>
          </a:p>
        </p:txBody>
      </p:sp>
      <p:pic>
        <p:nvPicPr>
          <p:cNvPr id="29" name="Afbeelding 28" descr="Afbeelding met kleding, persoon, Menselijk gezicht, muur&#10;&#10;Automatisch gegenereerde beschrijving">
            <a:extLst>
              <a:ext uri="{FF2B5EF4-FFF2-40B4-BE49-F238E27FC236}">
                <a16:creationId xmlns:a16="http://schemas.microsoft.com/office/drawing/2014/main" id="{FABAFC88-3642-D6B6-09FF-1E2B83E7E312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4"/>
          <a:stretch/>
        </p:blipFill>
        <p:spPr>
          <a:xfrm>
            <a:off x="91122" y="7800847"/>
            <a:ext cx="1783511" cy="13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0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ca9d15-ec26-4483-a5fa-2f5413ebbe36" xsi:nil="true"/>
    <lcf76f155ced4ddcb4097134ff3c332f xmlns="9139c953-b1ed-4a1b-a7ed-d87dbacc658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4462A6F2766428A83CED44477B780" ma:contentTypeVersion="18" ma:contentTypeDescription="Een nieuw document maken." ma:contentTypeScope="" ma:versionID="aabc7a0eba3286ba27f3d05fbc062aa0">
  <xsd:schema xmlns:xsd="http://www.w3.org/2001/XMLSchema" xmlns:xs="http://www.w3.org/2001/XMLSchema" xmlns:p="http://schemas.microsoft.com/office/2006/metadata/properties" xmlns:ns2="30ca9d15-ec26-4483-a5fa-2f5413ebbe36" xmlns:ns3="9139c953-b1ed-4a1b-a7ed-d87dbacc6580" targetNamespace="http://schemas.microsoft.com/office/2006/metadata/properties" ma:root="true" ma:fieldsID="9eb01d8bf68d60504b9fe5ff912c0b82" ns2:_="" ns3:_="">
    <xsd:import namespace="30ca9d15-ec26-4483-a5fa-2f5413ebbe36"/>
    <xsd:import namespace="9139c953-b1ed-4a1b-a7ed-d87dbacc65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a9d15-ec26-4483-a5fa-2f5413ebbe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eae614-c3a3-4231-b677-37c9fe7989a8}" ma:internalName="TaxCatchAll" ma:showField="CatchAllData" ma:web="30ca9d15-ec26-4483-a5fa-2f5413ebb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9c953-b1ed-4a1b-a7ed-d87dbacc6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9f6ed00-d9a1-47fc-bde2-86e6be99b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FFF6D6-1FBA-4E21-9F71-A3C7E34EC0B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139c953-b1ed-4a1b-a7ed-d87dbacc6580"/>
    <ds:schemaRef ds:uri="30ca9d15-ec26-4483-a5fa-2f5413ebbe3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33D0E1-842F-4899-82AA-5A295A4F4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78D607-548B-4CE2-B0D7-091D71FD6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a9d15-ec26-4483-a5fa-2f5413ebbe36"/>
    <ds:schemaRef ds:uri="9139c953-b1ed-4a1b-a7ed-d87dbacc65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3863</TotalTime>
  <Words>589</Words>
  <Application>Microsoft Macintosh PowerPoint</Application>
  <PresentationFormat>Лист A4 (210x297 мм)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>Telethon Kids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Van Mourik</dc:creator>
  <cp:lastModifiedBy>Юлия Бобза</cp:lastModifiedBy>
  <cp:revision>282</cp:revision>
  <cp:lastPrinted>2021-11-23T17:34:17Z</cp:lastPrinted>
  <dcterms:created xsi:type="dcterms:W3CDTF">2018-08-29T02:03:27Z</dcterms:created>
  <dcterms:modified xsi:type="dcterms:W3CDTF">2024-02-26T14:41:33Z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0x0101006C64462A6F2766428A83CED44477B780</vt:lpwstr>
  </property>
  <property fmtid="{D5CDD505-2E9C-101B-9397-08002B2CF9AE}" pid="3" name="MediaServiceImageTags">
    <vt:lpwstr/>
  </property>
</Properties>
</file>