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8" r:id="rId5"/>
    <p:sldId id="259" r:id="rId6"/>
  </p:sldIdLst>
  <p:sldSz cx="6858000" cy="9906000" type="A4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Van Mourik" initials="PVM" lastIdx="3" clrIdx="0">
    <p:extLst>
      <p:ext uri="{19B8F6BF-5375-455C-9EA6-DF929625EA0E}">
        <p15:presenceInfo xmlns:p15="http://schemas.microsoft.com/office/powerpoint/2012/main" userId="S-1-5-21-1982029612-917206853-945835055-35959" providerId="AD"/>
      </p:ext>
    </p:extLst>
  </p:cmAuthor>
  <p:cmAuthor id="2" name="Hilde" initials="H" lastIdx="3" clrIdx="1">
    <p:extLst>
      <p:ext uri="{19B8F6BF-5375-455C-9EA6-DF929625EA0E}">
        <p15:presenceInfo xmlns:p15="http://schemas.microsoft.com/office/powerpoint/2012/main" userId="Hilde" providerId="None"/>
      </p:ext>
    </p:extLst>
  </p:cmAuthor>
  <p:cmAuthor id="3" name="Sophie Osborne" initials="SO" lastIdx="9" clrIdx="2">
    <p:extLst>
      <p:ext uri="{19B8F6BF-5375-455C-9EA6-DF929625EA0E}">
        <p15:presenceInfo xmlns:p15="http://schemas.microsoft.com/office/powerpoint/2012/main" userId="S::sophie.osborne@cf-europe.eu::7e1c5cda-755a-4f3d-bd07-9898bb383484" providerId="AD"/>
      </p:ext>
    </p:extLst>
  </p:cmAuthor>
  <p:cmAuthor id="4" name="Elise" initials="E" lastIdx="1" clrIdx="3">
    <p:extLst>
      <p:ext uri="{19B8F6BF-5375-455C-9EA6-DF929625EA0E}">
        <p15:presenceInfo xmlns:p15="http://schemas.microsoft.com/office/powerpoint/2012/main" userId="S::elise@muco.be::6dcaff44-7e30-408e-a491-e658439783d7" providerId="AD"/>
      </p:ext>
    </p:extLst>
  </p:cmAuthor>
  <p:cmAuthor id="5" name="Elise" initials="E [2]" lastIdx="1" clrIdx="4">
    <p:extLst>
      <p:ext uri="{19B8F6BF-5375-455C-9EA6-DF929625EA0E}">
        <p15:presenceInfo xmlns:p15="http://schemas.microsoft.com/office/powerpoint/2012/main" userId="Eli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095CC"/>
    <a:srgbClr val="B4C7E7"/>
    <a:srgbClr val="DAE3F3"/>
    <a:srgbClr val="D1DEEF"/>
    <a:srgbClr val="C4D5EB"/>
    <a:srgbClr val="FBDBC1"/>
    <a:srgbClr val="F1862D"/>
    <a:srgbClr val="B43500"/>
    <a:srgbClr val="AF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91A60-79DE-4D17-BB1D-A0D1DB5B5184}" v="4" dt="2023-08-17T14:20:55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0" autoAdjust="0"/>
    <p:restoredTop sz="94907" autoAdjust="0"/>
  </p:normalViewPr>
  <p:slideViewPr>
    <p:cSldViewPr snapToGrid="0">
      <p:cViewPr>
        <p:scale>
          <a:sx n="143" d="100"/>
          <a:sy n="143" d="100"/>
        </p:scale>
        <p:origin x="69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Lammertyn" userId="608cb768-f5d3-45ea-b646-f80017cd7a48" providerId="ADAL" clId="{8C091A60-79DE-4D17-BB1D-A0D1DB5B5184}"/>
    <pc:docChg chg="custSel modSld">
      <pc:chgData name="Elise Lammertyn" userId="608cb768-f5d3-45ea-b646-f80017cd7a48" providerId="ADAL" clId="{8C091A60-79DE-4D17-BB1D-A0D1DB5B5184}" dt="2023-08-11T09:29:19.355" v="368"/>
      <pc:docMkLst>
        <pc:docMk/>
      </pc:docMkLst>
      <pc:sldChg chg="modSp mod">
        <pc:chgData name="Elise Lammertyn" userId="608cb768-f5d3-45ea-b646-f80017cd7a48" providerId="ADAL" clId="{8C091A60-79DE-4D17-BB1D-A0D1DB5B5184}" dt="2023-08-11T09:29:19.355" v="368"/>
        <pc:sldMkLst>
          <pc:docMk/>
          <pc:sldMk cId="1790407484" sldId="258"/>
        </pc:sldMkLst>
        <pc:spChg chg="mod">
          <ac:chgData name="Elise Lammertyn" userId="608cb768-f5d3-45ea-b646-f80017cd7a48" providerId="ADAL" clId="{8C091A60-79DE-4D17-BB1D-A0D1DB5B5184}" dt="2023-08-11T09:26:33.985" v="347" actId="1076"/>
          <ac:spMkLst>
            <pc:docMk/>
            <pc:sldMk cId="1790407484" sldId="258"/>
            <ac:spMk id="2" creationId="{17E3CB0D-3950-4EB9-6400-F17839068263}"/>
          </ac:spMkLst>
        </pc:spChg>
        <pc:spChg chg="mod">
          <ac:chgData name="Elise Lammertyn" userId="608cb768-f5d3-45ea-b646-f80017cd7a48" providerId="ADAL" clId="{8C091A60-79DE-4D17-BB1D-A0D1DB5B5184}" dt="2023-08-11T09:26:45.916" v="349" actId="1076"/>
          <ac:spMkLst>
            <pc:docMk/>
            <pc:sldMk cId="1790407484" sldId="258"/>
            <ac:spMk id="16" creationId="{B3BBD525-7309-D91C-A0F1-DAB804741674}"/>
          </ac:spMkLst>
        </pc:spChg>
        <pc:spChg chg="mod">
          <ac:chgData name="Elise Lammertyn" userId="608cb768-f5d3-45ea-b646-f80017cd7a48" providerId="ADAL" clId="{8C091A60-79DE-4D17-BB1D-A0D1DB5B5184}" dt="2023-08-11T09:26:52.910" v="350" actId="1076"/>
          <ac:spMkLst>
            <pc:docMk/>
            <pc:sldMk cId="1790407484" sldId="258"/>
            <ac:spMk id="18" creationId="{7A99AF7D-7722-6F37-E624-D01745BA192F}"/>
          </ac:spMkLst>
        </pc:spChg>
        <pc:spChg chg="mod">
          <ac:chgData name="Elise Lammertyn" userId="608cb768-f5d3-45ea-b646-f80017cd7a48" providerId="ADAL" clId="{8C091A60-79DE-4D17-BB1D-A0D1DB5B5184}" dt="2023-08-11T09:29:19.355" v="368"/>
          <ac:spMkLst>
            <pc:docMk/>
            <pc:sldMk cId="1790407484" sldId="258"/>
            <ac:spMk id="19" creationId="{AED38716-B175-5A32-58C5-DAFA7F0A99F2}"/>
          </ac:spMkLst>
        </pc:spChg>
        <pc:spChg chg="mod">
          <ac:chgData name="Elise Lammertyn" userId="608cb768-f5d3-45ea-b646-f80017cd7a48" providerId="ADAL" clId="{8C091A60-79DE-4D17-BB1D-A0D1DB5B5184}" dt="2023-08-11T09:29:16.055" v="366" actId="21"/>
          <ac:spMkLst>
            <pc:docMk/>
            <pc:sldMk cId="1790407484" sldId="258"/>
            <ac:spMk id="27" creationId="{8DE3B08F-E3B9-FE15-115E-8BF2DF16C414}"/>
          </ac:spMkLst>
        </pc:spChg>
        <pc:spChg chg="mod">
          <ac:chgData name="Elise Lammertyn" userId="608cb768-f5d3-45ea-b646-f80017cd7a48" providerId="ADAL" clId="{8C091A60-79DE-4D17-BB1D-A0D1DB5B5184}" dt="2023-08-11T09:26:39.881" v="348" actId="1076"/>
          <ac:spMkLst>
            <pc:docMk/>
            <pc:sldMk cId="1790407484" sldId="258"/>
            <ac:spMk id="51" creationId="{3F516B1A-2890-48EA-AC39-9EAE9EFAC6AB}"/>
          </ac:spMkLst>
        </pc:spChg>
        <pc:picChg chg="mod">
          <ac:chgData name="Elise Lammertyn" userId="608cb768-f5d3-45ea-b646-f80017cd7a48" providerId="ADAL" clId="{8C091A60-79DE-4D17-BB1D-A0D1DB5B5184}" dt="2023-08-11T09:11:09.551" v="1" actId="1076"/>
          <ac:picMkLst>
            <pc:docMk/>
            <pc:sldMk cId="1790407484" sldId="258"/>
            <ac:picMk id="3" creationId="{2306935A-DB9D-00C6-E34B-F266E9BEFA33}"/>
          </ac:picMkLst>
        </pc:picChg>
        <pc:picChg chg="mod">
          <ac:chgData name="Elise Lammertyn" userId="608cb768-f5d3-45ea-b646-f80017cd7a48" providerId="ADAL" clId="{8C091A60-79DE-4D17-BB1D-A0D1DB5B5184}" dt="2023-08-11T09:27:36.705" v="355" actId="1076"/>
          <ac:picMkLst>
            <pc:docMk/>
            <pc:sldMk cId="1790407484" sldId="258"/>
            <ac:picMk id="26" creationId="{E0C51E58-CF21-2644-1D18-D7AE8ACD59D1}"/>
          </ac:picMkLst>
        </pc:picChg>
      </pc:sldChg>
    </pc:docChg>
  </pc:docChgLst>
  <pc:docChgLst>
    <pc:chgData name="Elise" userId="6dcaff44-7e30-408e-a491-e658439783d7" providerId="ADAL" clId="{8C091A60-79DE-4D17-BB1D-A0D1DB5B5184}"/>
    <pc:docChg chg="undo custSel modSld">
      <pc:chgData name="Elise" userId="6dcaff44-7e30-408e-a491-e658439783d7" providerId="ADAL" clId="{8C091A60-79DE-4D17-BB1D-A0D1DB5B5184}" dt="2023-08-17T14:21:15.319" v="67" actId="14100"/>
      <pc:docMkLst>
        <pc:docMk/>
      </pc:docMkLst>
      <pc:sldChg chg="modSp mod">
        <pc:chgData name="Elise" userId="6dcaff44-7e30-408e-a491-e658439783d7" providerId="ADAL" clId="{8C091A60-79DE-4D17-BB1D-A0D1DB5B5184}" dt="2023-08-17T14:21:15.319" v="67" actId="14100"/>
        <pc:sldMkLst>
          <pc:docMk/>
          <pc:sldMk cId="1790407484" sldId="258"/>
        </pc:sldMkLst>
        <pc:spChg chg="mod">
          <ac:chgData name="Elise" userId="6dcaff44-7e30-408e-a491-e658439783d7" providerId="ADAL" clId="{8C091A60-79DE-4D17-BB1D-A0D1DB5B5184}" dt="2023-08-17T14:18:12.844" v="29" actId="20577"/>
          <ac:spMkLst>
            <pc:docMk/>
            <pc:sldMk cId="1790407484" sldId="258"/>
            <ac:spMk id="2" creationId="{17E3CB0D-3950-4EB9-6400-F17839068263}"/>
          </ac:spMkLst>
        </pc:spChg>
        <pc:spChg chg="mod">
          <ac:chgData name="Elise" userId="6dcaff44-7e30-408e-a491-e658439783d7" providerId="ADAL" clId="{8C091A60-79DE-4D17-BB1D-A0D1DB5B5184}" dt="2023-08-17T14:21:15.319" v="67" actId="14100"/>
          <ac:spMkLst>
            <pc:docMk/>
            <pc:sldMk cId="1790407484" sldId="258"/>
            <ac:spMk id="16" creationId="{B3BBD525-7309-D91C-A0F1-DAB804741674}"/>
          </ac:spMkLst>
        </pc:spChg>
        <pc:spChg chg="mod">
          <ac:chgData name="Elise" userId="6dcaff44-7e30-408e-a491-e658439783d7" providerId="ADAL" clId="{8C091A60-79DE-4D17-BB1D-A0D1DB5B5184}" dt="2023-08-17T14:21:05.916" v="66" actId="14100"/>
          <ac:spMkLst>
            <pc:docMk/>
            <pc:sldMk cId="1790407484" sldId="258"/>
            <ac:spMk id="19" creationId="{AED38716-B175-5A32-58C5-DAFA7F0A99F2}"/>
          </ac:spMkLst>
        </pc:spChg>
        <pc:spChg chg="mod">
          <ac:chgData name="Elise" userId="6dcaff44-7e30-408e-a491-e658439783d7" providerId="ADAL" clId="{8C091A60-79DE-4D17-BB1D-A0D1DB5B5184}" dt="2023-08-17T14:20:57.659" v="65" actId="20577"/>
          <ac:spMkLst>
            <pc:docMk/>
            <pc:sldMk cId="1790407484" sldId="258"/>
            <ac:spMk id="27" creationId="{8DE3B08F-E3B9-FE15-115E-8BF2DF16C4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F36C19F-F704-4756-BAFE-64234281268B}" type="datetimeFigureOut">
              <a:rPr lang="en-AU" smtClean="0"/>
              <a:t>18/8/23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1279525"/>
            <a:ext cx="23891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DD4D89E-E72A-4F7A-9E1D-59F7AB37C4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621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4D89E-E72A-4F7A-9E1D-59F7AB37C49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43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00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50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3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02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95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1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37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28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82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00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0CBC-7676-4B5A-A009-61745ED5DEF4}" type="datetimeFigureOut">
              <a:rPr lang="en-AU" smtClean="0"/>
              <a:t>18/8/23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2E3D-12B5-4EE4-9B49-5614B8A021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555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mailto:HITCF@umcutrecht.nl" TargetMode="External"/><Relationship Id="rId18" Type="http://schemas.openxmlformats.org/officeDocument/2006/relationships/image" Target="../media/image13.png"/><Relationship Id="rId26" Type="http://schemas.openxmlformats.org/officeDocument/2006/relationships/image" Target="../media/image20.jpg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hyperlink" Target="http://www.hitcf.org/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hyperlink" Target="https://player.vimeo.com/video/249936556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player.vimeo.com/video/249936556" TargetMode="External"/><Relationship Id="rId7" Type="http://schemas.openxmlformats.org/officeDocument/2006/relationships/image" Target="../media/image5.jpeg"/><Relationship Id="rId12" Type="http://schemas.openxmlformats.org/officeDocument/2006/relationships/hyperlink" Target="mailto:HITCF@umcutrecht.nl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www.hitcf.org/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340822"/>
          </a:xfrm>
          <a:prstGeom prst="rect">
            <a:avLst/>
          </a:prstGeom>
          <a:solidFill>
            <a:srgbClr val="F1862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77" y="405753"/>
            <a:ext cx="1796060" cy="834788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96801" y="340934"/>
            <a:ext cx="7402513" cy="6291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1800" dirty="0" err="1">
                <a:solidFill>
                  <a:schemeClr val="tx1"/>
                </a:solidFill>
              </a:rPr>
              <a:t>Інформаційний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бюлетень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nl-NL" sz="1800" dirty="0">
                <a:solidFill>
                  <a:schemeClr val="tx1"/>
                </a:solidFill>
              </a:rPr>
              <a:t>HIT-CF Europe </a:t>
            </a:r>
          </a:p>
          <a:p>
            <a:pPr lvl="0">
              <a:spcBef>
                <a:spcPct val="0"/>
              </a:spcBef>
              <a:defRPr/>
            </a:pPr>
            <a:r>
              <a:rPr lang="ru-RU" sz="2000" b="0" dirty="0" err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Серпень</a:t>
            </a:r>
            <a:r>
              <a:rPr lang="nl-NL" sz="2000" b="0" noProof="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2023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639941"/>
            <a:ext cx="6858000" cy="266059"/>
          </a:xfrm>
          <a:prstGeom prst="rect">
            <a:avLst/>
          </a:prstGeom>
          <a:solidFill>
            <a:srgbClr val="F1862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95022" y="9659624"/>
            <a:ext cx="819271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err="1">
                <a:solidFill>
                  <a:schemeClr val="bg1"/>
                </a:solidFill>
              </a:rPr>
              <a:t>Цей</a:t>
            </a:r>
            <a:r>
              <a:rPr lang="ru-RU" sz="800" dirty="0">
                <a:solidFill>
                  <a:schemeClr val="bg1"/>
                </a:solidFill>
              </a:rPr>
              <a:t> проект </a:t>
            </a:r>
            <a:r>
              <a:rPr lang="ru-RU" sz="800" dirty="0" err="1">
                <a:solidFill>
                  <a:schemeClr val="bg1"/>
                </a:solidFill>
              </a:rPr>
              <a:t>отримав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800" dirty="0" err="1">
                <a:solidFill>
                  <a:schemeClr val="bg1"/>
                </a:solidFill>
              </a:rPr>
              <a:t>фінансування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800" dirty="0" err="1">
                <a:solidFill>
                  <a:schemeClr val="bg1"/>
                </a:solidFill>
              </a:rPr>
              <a:t>від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800" dirty="0" err="1">
                <a:solidFill>
                  <a:schemeClr val="bg1"/>
                </a:solidFill>
              </a:rPr>
              <a:t>програми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800" dirty="0" err="1">
                <a:solidFill>
                  <a:schemeClr val="bg1"/>
                </a:solidFill>
              </a:rPr>
              <a:t>досліджень</a:t>
            </a:r>
            <a:r>
              <a:rPr lang="ru-RU" sz="800" dirty="0">
                <a:solidFill>
                  <a:schemeClr val="bg1"/>
                </a:solidFill>
              </a:rPr>
              <a:t> та </a:t>
            </a:r>
            <a:r>
              <a:rPr lang="ru-RU" sz="800" dirty="0" err="1">
                <a:solidFill>
                  <a:schemeClr val="bg1"/>
                </a:solidFill>
              </a:rPr>
              <a:t>інновацій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800" dirty="0" err="1">
                <a:solidFill>
                  <a:schemeClr val="bg1"/>
                </a:solidFill>
              </a:rPr>
              <a:t>Європейського</a:t>
            </a:r>
            <a:r>
              <a:rPr lang="ru-RU" sz="800" dirty="0">
                <a:solidFill>
                  <a:schemeClr val="bg1"/>
                </a:solidFill>
              </a:rPr>
              <a:t> Союзу «Горизонт 2020» за </a:t>
            </a:r>
            <a:r>
              <a:rPr lang="ru-RU" sz="700" dirty="0">
                <a:solidFill>
                  <a:schemeClr val="bg1"/>
                </a:solidFill>
              </a:rPr>
              <a:t>грантовою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r>
              <a:rPr lang="ru-RU" sz="800" dirty="0" err="1">
                <a:solidFill>
                  <a:schemeClr val="bg1"/>
                </a:solidFill>
              </a:rPr>
              <a:t>угодою</a:t>
            </a:r>
            <a:r>
              <a:rPr lang="en-US" sz="800" dirty="0">
                <a:solidFill>
                  <a:schemeClr val="bg1"/>
                </a:solidFill>
              </a:rPr>
              <a:t>No 755021</a:t>
            </a:r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" y="9674666"/>
            <a:ext cx="334920" cy="196608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3592152" y="7183473"/>
            <a:ext cx="2042685" cy="5434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1" name="Rectangle 100"/>
          <p:cNvSpPr/>
          <p:nvPr/>
        </p:nvSpPr>
        <p:spPr>
          <a:xfrm>
            <a:off x="4458154" y="7938759"/>
            <a:ext cx="2042683" cy="5434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6">
            <a:hlinkClick r:id="rId5"/>
          </p:cNvPr>
          <p:cNvSpPr/>
          <p:nvPr/>
        </p:nvSpPr>
        <p:spPr>
          <a:xfrm>
            <a:off x="0" y="1245099"/>
            <a:ext cx="6858000" cy="769328"/>
          </a:xfrm>
          <a:prstGeom prst="rect">
            <a:avLst/>
          </a:prstGeom>
          <a:solidFill>
            <a:srgbClr val="F1862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Ins="198000" rtlCol="0" anchor="ctr" anchorCtr="0"/>
          <a:lstStyle/>
          <a:p>
            <a:r>
              <a:rPr lang="ru-RU" sz="1100" dirty="0"/>
              <a:t>Проект </a:t>
            </a:r>
            <a:r>
              <a:rPr lang="en-GB" sz="1100" dirty="0"/>
              <a:t>HIT-CF Europe </a:t>
            </a:r>
            <a:r>
              <a:rPr lang="ru-RU" sz="1100" dirty="0" err="1"/>
              <a:t>має</a:t>
            </a:r>
            <a:r>
              <a:rPr lang="ru-RU" sz="1100" dirty="0"/>
              <a:t> на </a:t>
            </a:r>
            <a:r>
              <a:rPr lang="ru-RU" sz="1100" dirty="0" err="1"/>
              <a:t>меті</a:t>
            </a:r>
            <a:r>
              <a:rPr lang="ru-RU" sz="1100" dirty="0"/>
              <a:t> </a:t>
            </a:r>
            <a:r>
              <a:rPr lang="ru-RU" sz="1100" dirty="0" err="1"/>
              <a:t>надати</a:t>
            </a:r>
            <a:r>
              <a:rPr lang="ru-RU" sz="1100" dirty="0"/>
              <a:t> </a:t>
            </a:r>
            <a:r>
              <a:rPr lang="ru-RU" sz="1100" dirty="0" err="1"/>
              <a:t>нові</a:t>
            </a:r>
            <a:r>
              <a:rPr lang="ru-RU" sz="1100" dirty="0"/>
              <a:t> </a:t>
            </a:r>
            <a:r>
              <a:rPr lang="ru-RU" sz="1100" dirty="0" err="1"/>
              <a:t>варіанти</a:t>
            </a:r>
            <a:r>
              <a:rPr lang="ru-RU" sz="1100" dirty="0"/>
              <a:t> </a:t>
            </a:r>
            <a:r>
              <a:rPr lang="ru-RU" sz="1100" dirty="0" err="1"/>
              <a:t>лікування</a:t>
            </a:r>
            <a:r>
              <a:rPr lang="ru-RU" sz="1100" dirty="0"/>
              <a:t> людям з </a:t>
            </a:r>
            <a:r>
              <a:rPr lang="ru-RU" sz="1100" dirty="0" err="1"/>
              <a:t>муковісцидозом</a:t>
            </a:r>
            <a:r>
              <a:rPr lang="ru-RU" sz="1100" dirty="0"/>
              <a:t> (</a:t>
            </a:r>
            <a:r>
              <a:rPr lang="en-GB" sz="1100" dirty="0"/>
              <a:t>CF) </a:t>
            </a:r>
            <a:r>
              <a:rPr lang="ru-RU" sz="1100" dirty="0"/>
              <a:t>та </a:t>
            </a:r>
            <a:r>
              <a:rPr lang="ru-RU" sz="1100" dirty="0" err="1"/>
              <a:t>надзвичайно</a:t>
            </a:r>
            <a:r>
              <a:rPr lang="ru-RU" sz="1100" dirty="0"/>
              <a:t> </a:t>
            </a:r>
            <a:r>
              <a:rPr lang="ru-RU" sz="1100" dirty="0" err="1"/>
              <a:t>рідкісними</a:t>
            </a:r>
            <a:r>
              <a:rPr lang="ru-RU" sz="1100" dirty="0"/>
              <a:t> </a:t>
            </a:r>
            <a:r>
              <a:rPr lang="ru-RU" sz="1100" dirty="0" err="1"/>
              <a:t>генетичними</a:t>
            </a:r>
            <a:r>
              <a:rPr lang="ru-RU" sz="1100" dirty="0"/>
              <a:t> </a:t>
            </a:r>
            <a:r>
              <a:rPr lang="ru-RU" sz="1100" dirty="0" err="1"/>
              <a:t>профілями</a:t>
            </a:r>
            <a:r>
              <a:rPr lang="ru-RU" sz="1100" dirty="0"/>
              <a:t>. Проект буде </a:t>
            </a:r>
            <a:r>
              <a:rPr lang="ru-RU" sz="1100" dirty="0" err="1"/>
              <a:t>оцінювати</a:t>
            </a:r>
            <a:r>
              <a:rPr lang="ru-RU" sz="1100" dirty="0"/>
              <a:t> </a:t>
            </a:r>
            <a:r>
              <a:rPr lang="ru-RU" sz="1100" dirty="0" err="1"/>
              <a:t>ефективність</a:t>
            </a:r>
            <a:r>
              <a:rPr lang="ru-RU" sz="1100" dirty="0"/>
              <a:t> та </a:t>
            </a:r>
            <a:r>
              <a:rPr lang="ru-RU" sz="1100" dirty="0" err="1"/>
              <a:t>безпеку</a:t>
            </a:r>
            <a:r>
              <a:rPr lang="ru-RU" sz="1100" dirty="0"/>
              <a:t> </a:t>
            </a:r>
            <a:r>
              <a:rPr lang="ru-RU" sz="1100" dirty="0" err="1"/>
              <a:t>кандидатів</a:t>
            </a:r>
            <a:r>
              <a:rPr lang="ru-RU" sz="1100" dirty="0"/>
              <a:t> на </a:t>
            </a:r>
            <a:r>
              <a:rPr lang="ru-RU" sz="1100" dirty="0" err="1"/>
              <a:t>ліки</a:t>
            </a:r>
            <a:r>
              <a:rPr lang="ru-RU" sz="1100" dirty="0"/>
              <a:t>, </a:t>
            </a:r>
            <a:r>
              <a:rPr lang="ru-RU" sz="1100" dirty="0" err="1"/>
              <a:t>наданих</a:t>
            </a:r>
            <a:r>
              <a:rPr lang="ru-RU" sz="1100" dirty="0"/>
              <a:t> </a:t>
            </a:r>
            <a:r>
              <a:rPr lang="ru-RU" sz="1100" dirty="0" err="1"/>
              <a:t>співпрацюючими</a:t>
            </a:r>
            <a:r>
              <a:rPr lang="ru-RU" sz="1100" dirty="0"/>
              <a:t> </a:t>
            </a:r>
            <a:r>
              <a:rPr lang="ru-RU" sz="1100" dirty="0" err="1"/>
              <a:t>фармацевтичними</a:t>
            </a:r>
            <a:r>
              <a:rPr lang="ru-RU" sz="1100" dirty="0"/>
              <a:t> </a:t>
            </a:r>
            <a:r>
              <a:rPr lang="ru-RU" sz="1100" dirty="0" err="1"/>
              <a:t>компаніями</a:t>
            </a:r>
            <a:r>
              <a:rPr lang="ru-RU" sz="1100" dirty="0"/>
              <a:t> у </a:t>
            </a:r>
            <a:r>
              <a:rPr lang="ru-RU" sz="1100" dirty="0" err="1"/>
              <a:t>пацієнтів</a:t>
            </a:r>
            <a:r>
              <a:rPr lang="ru-RU" sz="1100" dirty="0"/>
              <a:t>, </a:t>
            </a:r>
            <a:r>
              <a:rPr lang="ru-RU" sz="1100" dirty="0" err="1"/>
              <a:t>відібраних</a:t>
            </a:r>
            <a:r>
              <a:rPr lang="ru-RU" sz="1100" dirty="0"/>
              <a:t> за </a:t>
            </a:r>
            <a:r>
              <a:rPr lang="ru-RU" sz="1100" dirty="0" err="1"/>
              <a:t>допомогою</a:t>
            </a:r>
            <a:r>
              <a:rPr lang="ru-RU" sz="1100" dirty="0"/>
              <a:t> </a:t>
            </a:r>
            <a:r>
              <a:rPr lang="ru-RU" sz="1100" dirty="0" err="1"/>
              <a:t>попередніх</a:t>
            </a:r>
            <a:r>
              <a:rPr lang="ru-RU" sz="1100" dirty="0"/>
              <a:t> </a:t>
            </a:r>
            <a:r>
              <a:rPr lang="ru-RU" sz="1100" dirty="0" err="1"/>
              <a:t>тестів</a:t>
            </a:r>
            <a:r>
              <a:rPr lang="ru-RU" sz="1100" dirty="0"/>
              <a:t> у </a:t>
            </a:r>
            <a:r>
              <a:rPr lang="ru-RU" sz="1100" dirty="0" err="1"/>
              <a:t>лабораторії</a:t>
            </a:r>
            <a:r>
              <a:rPr lang="ru-RU" sz="1100" dirty="0"/>
              <a:t> на </a:t>
            </a:r>
            <a:r>
              <a:rPr lang="ru-RU" sz="1100" dirty="0" err="1"/>
              <a:t>їх</a:t>
            </a:r>
            <a:r>
              <a:rPr lang="ru-RU" sz="1100" dirty="0"/>
              <a:t> </a:t>
            </a:r>
            <a:r>
              <a:rPr lang="ru-RU" sz="1100" dirty="0" err="1"/>
              <a:t>міні</a:t>
            </a:r>
            <a:r>
              <a:rPr lang="ru-RU" sz="1100" dirty="0"/>
              <a:t>-кишечнику,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також</a:t>
            </a:r>
            <a:r>
              <a:rPr lang="ru-RU" sz="1100" dirty="0"/>
              <a:t> </a:t>
            </a:r>
            <a:r>
              <a:rPr lang="ru-RU" sz="1100" dirty="0" err="1"/>
              <a:t>називаються</a:t>
            </a:r>
            <a:r>
              <a:rPr lang="ru-RU" sz="1100" dirty="0"/>
              <a:t> </a:t>
            </a:r>
            <a:r>
              <a:rPr lang="ru-RU" sz="1100" dirty="0" err="1"/>
              <a:t>органоїдами</a:t>
            </a:r>
            <a:r>
              <a:rPr lang="ru-RU" sz="1100" dirty="0"/>
              <a:t>.</a:t>
            </a:r>
            <a:endParaRPr lang="en-AU" sz="800" dirty="0">
              <a:solidFill>
                <a:schemeClr val="bg1"/>
              </a:solidFill>
            </a:endParaRPr>
          </a:p>
        </p:txBody>
      </p:sp>
      <p:pic>
        <p:nvPicPr>
          <p:cNvPr id="42" name="Afbeelding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4" y="9247529"/>
            <a:ext cx="473889" cy="373425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20" y="9339236"/>
            <a:ext cx="537601" cy="178386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1" r="14998" b="39975"/>
          <a:stretch/>
        </p:blipFill>
        <p:spPr>
          <a:xfrm>
            <a:off x="3670455" y="9307731"/>
            <a:ext cx="585271" cy="240323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/>
          <a:stretch/>
        </p:blipFill>
        <p:spPr>
          <a:xfrm>
            <a:off x="4316653" y="9240105"/>
            <a:ext cx="660043" cy="372917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26" y="9165442"/>
            <a:ext cx="806393" cy="537595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58" y="9359967"/>
            <a:ext cx="866528" cy="148547"/>
          </a:xfrm>
          <a:prstGeom prst="rect">
            <a:avLst/>
          </a:prstGeom>
        </p:spPr>
      </p:pic>
      <p:sp>
        <p:nvSpPr>
          <p:cNvPr id="52" name="Rectangle 11"/>
          <p:cNvSpPr/>
          <p:nvPr/>
        </p:nvSpPr>
        <p:spPr>
          <a:xfrm>
            <a:off x="883883" y="9081382"/>
            <a:ext cx="508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b="1" dirty="0">
                <a:solidFill>
                  <a:sysClr val="windowText" lastClr="000000"/>
                </a:solidFill>
              </a:rPr>
              <a:t>To learn more about the HIT-CF project, visit </a:t>
            </a:r>
            <a:r>
              <a:rPr lang="en-AU" sz="900" b="1" dirty="0">
                <a:solidFill>
                  <a:srgbClr val="F1862D"/>
                </a:solidFill>
                <a:hlinkClick r:id="rId12"/>
              </a:rPr>
              <a:t>www.hitcf.org</a:t>
            </a:r>
            <a:r>
              <a:rPr lang="en-AU" sz="900" b="1" dirty="0">
                <a:solidFill>
                  <a:srgbClr val="F1862D"/>
                </a:solidFill>
              </a:rPr>
              <a:t> </a:t>
            </a:r>
            <a:r>
              <a:rPr lang="en-AU" sz="900" b="1" dirty="0">
                <a:solidFill>
                  <a:sysClr val="windowText" lastClr="000000"/>
                </a:solidFill>
              </a:rPr>
              <a:t>or send an e-mail to </a:t>
            </a:r>
            <a:r>
              <a:rPr lang="en-AU" sz="900" b="1" dirty="0">
                <a:solidFill>
                  <a:sysClr val="windowText" lastClr="000000"/>
                </a:solidFill>
                <a:hlinkClick r:id="rId13"/>
              </a:rPr>
              <a:t>HITCF@umcutrecht.nl</a:t>
            </a:r>
            <a:endParaRPr lang="en-AU" sz="900" b="1" dirty="0">
              <a:solidFill>
                <a:sysClr val="windowText" lastClr="000000"/>
              </a:solidFill>
            </a:endParaRPr>
          </a:p>
          <a:p>
            <a:endParaRPr lang="en-AU" sz="9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593B30-2732-4F06-BD60-27E769FC4C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26" y="9212356"/>
            <a:ext cx="442314" cy="369332"/>
          </a:xfrm>
          <a:prstGeom prst="rect">
            <a:avLst/>
          </a:prstGeom>
        </p:spPr>
      </p:pic>
      <p:sp>
        <p:nvSpPr>
          <p:cNvPr id="57" name="Rounded Rectangle 14">
            <a:extLst>
              <a:ext uri="{FF2B5EF4-FFF2-40B4-BE49-F238E27FC236}">
                <a16:creationId xmlns:a16="http://schemas.microsoft.com/office/drawing/2014/main" id="{2851D714-A65E-4064-B8F1-ED21B1D90DE3}"/>
              </a:ext>
            </a:extLst>
          </p:cNvPr>
          <p:cNvSpPr/>
          <p:nvPr/>
        </p:nvSpPr>
        <p:spPr>
          <a:xfrm>
            <a:off x="11927" y="2999571"/>
            <a:ext cx="6797040" cy="31627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err="1">
                <a:solidFill>
                  <a:schemeClr val="accent2"/>
                </a:solidFill>
              </a:rPr>
              <a:t>Довгий</a:t>
            </a:r>
            <a:r>
              <a:rPr lang="ru-RU" sz="1500" b="1" dirty="0">
                <a:solidFill>
                  <a:schemeClr val="accent2"/>
                </a:solidFill>
              </a:rPr>
              <a:t> час не </a:t>
            </a:r>
            <a:r>
              <a:rPr lang="ru-RU" sz="1500" b="1" dirty="0" err="1">
                <a:solidFill>
                  <a:schemeClr val="accent2"/>
                </a:solidFill>
              </a:rPr>
              <a:t>чули</a:t>
            </a:r>
            <a:endParaRPr lang="en-US" sz="1500" dirty="0">
              <a:solidFill>
                <a:schemeClr val="accent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F7AA4A-0CFD-4A32-83C0-BE04859AF1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92" y="9397022"/>
            <a:ext cx="866528" cy="805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9B97D4-337F-4FA5-9948-6130A2220BF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" y="9221609"/>
            <a:ext cx="672451" cy="4087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D04666-8979-4F09-8D6A-39B748AE3E3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t="32149" r="11349" b="32444"/>
          <a:stretch/>
        </p:blipFill>
        <p:spPr>
          <a:xfrm>
            <a:off x="5711209" y="9285121"/>
            <a:ext cx="643517" cy="296567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212AA5D0-F36B-4D88-B43F-308D9C5B8080}"/>
              </a:ext>
            </a:extLst>
          </p:cNvPr>
          <p:cNvGrpSpPr>
            <a:grpSpLocks noChangeAspect="1"/>
          </p:cNvGrpSpPr>
          <p:nvPr/>
        </p:nvGrpSpPr>
        <p:grpSpPr>
          <a:xfrm>
            <a:off x="265884" y="2017644"/>
            <a:ext cx="6323484" cy="978611"/>
            <a:chOff x="43732" y="2850907"/>
            <a:chExt cx="4874458" cy="754362"/>
          </a:xfrm>
        </p:grpSpPr>
        <p:pic>
          <p:nvPicPr>
            <p:cNvPr id="91" name="Picture 4" descr="What Do Intestines Do for the Body? | UPMC HealthBeat">
              <a:extLst>
                <a:ext uri="{FF2B5EF4-FFF2-40B4-BE49-F238E27FC236}">
                  <a16:creationId xmlns:a16="http://schemas.microsoft.com/office/drawing/2014/main" id="{BDA20609-956D-4B8A-A066-5C470F3E4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854" b="89655" l="10000" r="90000">
                          <a14:foregroundMark x1="29189" y1="7099" x2="29189" y2="7099"/>
                          <a14:foregroundMark x1="72973" y1="3854" x2="72973" y2="3854"/>
                          <a14:backgroundMark x1="51757" y1="45842" x2="51757" y2="45842"/>
                          <a14:backgroundMark x1="45000" y1="40974" x2="45000" y2="409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06" y="3050937"/>
              <a:ext cx="465494" cy="31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kstvak 91">
              <a:extLst>
                <a:ext uri="{FF2B5EF4-FFF2-40B4-BE49-F238E27FC236}">
                  <a16:creationId xmlns:a16="http://schemas.microsoft.com/office/drawing/2014/main" id="{1CF4C0B6-951F-4E68-9AE3-EA4995B7B50F}"/>
                </a:ext>
              </a:extLst>
            </p:cNvPr>
            <p:cNvSpPr txBox="1"/>
            <p:nvPr/>
          </p:nvSpPr>
          <p:spPr>
            <a:xfrm>
              <a:off x="881473" y="3283172"/>
              <a:ext cx="763311" cy="32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err="1"/>
                <a:t>Біопсія</a:t>
              </a:r>
              <a:r>
                <a:rPr lang="ru-RU" sz="1050" dirty="0"/>
                <a:t> </a:t>
              </a:r>
              <a:r>
                <a:rPr lang="ru-RU" sz="1050" dirty="0" err="1"/>
                <a:t>прямої</a:t>
              </a:r>
              <a:r>
                <a:rPr lang="ru-RU" sz="1050" dirty="0"/>
                <a:t> кишки</a:t>
              </a:r>
              <a:endParaRPr lang="nl-NL" sz="1050" dirty="0"/>
            </a:p>
          </p:txBody>
        </p:sp>
        <p:sp>
          <p:nvSpPr>
            <p:cNvPr id="93" name="Tekstvak 92">
              <a:extLst>
                <a:ext uri="{FF2B5EF4-FFF2-40B4-BE49-F238E27FC236}">
                  <a16:creationId xmlns:a16="http://schemas.microsoft.com/office/drawing/2014/main" id="{810A3FB3-ED54-4119-B69C-98C526E3A501}"/>
                </a:ext>
              </a:extLst>
            </p:cNvPr>
            <p:cNvSpPr txBox="1"/>
            <p:nvPr/>
          </p:nvSpPr>
          <p:spPr>
            <a:xfrm>
              <a:off x="1602479" y="3294591"/>
              <a:ext cx="1025502" cy="195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dirty="0" err="1"/>
                <a:t>Кишкові</a:t>
              </a:r>
              <a:r>
                <a:rPr lang="nl-NL" sz="1050" dirty="0"/>
                <a:t> </a:t>
              </a:r>
              <a:r>
                <a:rPr lang="nl-NL" sz="1050" dirty="0" err="1"/>
                <a:t>орган</a:t>
              </a:r>
              <a:r>
                <a:rPr lang="uk-UA" sz="1050" dirty="0" err="1"/>
                <a:t>ої</a:t>
              </a:r>
              <a:r>
                <a:rPr lang="nl-NL" sz="1050" dirty="0" err="1"/>
                <a:t>ди</a:t>
              </a:r>
              <a:endParaRPr lang="nl-NL" sz="1050" dirty="0"/>
            </a:p>
          </p:txBody>
        </p:sp>
        <p:sp>
          <p:nvSpPr>
            <p:cNvPr id="94" name="Pijl-links 8">
              <a:extLst>
                <a:ext uri="{FF2B5EF4-FFF2-40B4-BE49-F238E27FC236}">
                  <a16:creationId xmlns:a16="http://schemas.microsoft.com/office/drawing/2014/main" id="{FBE4296D-8B05-4E39-BBFC-513F210A26B3}"/>
                </a:ext>
              </a:extLst>
            </p:cNvPr>
            <p:cNvSpPr/>
            <p:nvPr/>
          </p:nvSpPr>
          <p:spPr>
            <a:xfrm rot="10800000">
              <a:off x="1509921" y="3065992"/>
              <a:ext cx="285633" cy="106210"/>
            </a:xfrm>
            <a:prstGeom prst="leftArrow">
              <a:avLst>
                <a:gd name="adj1" fmla="val 4887"/>
                <a:gd name="adj2" fmla="val 50000"/>
              </a:avLst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95" name="Afbeelding 94" descr="zwellen.png">
              <a:extLst>
                <a:ext uri="{FF2B5EF4-FFF2-40B4-BE49-F238E27FC236}">
                  <a16:creationId xmlns:a16="http://schemas.microsoft.com/office/drawing/2014/main" id="{B456A22C-DE6E-4697-B086-467290540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t="25197" r="72811"/>
            <a:stretch/>
          </p:blipFill>
          <p:spPr>
            <a:xfrm>
              <a:off x="1883804" y="3007867"/>
              <a:ext cx="275582" cy="322019"/>
            </a:xfrm>
            <a:prstGeom prst="rect">
              <a:avLst/>
            </a:prstGeom>
          </p:spPr>
        </p:pic>
        <p:sp>
          <p:nvSpPr>
            <p:cNvPr id="96" name="Pijl-links 10">
              <a:extLst>
                <a:ext uri="{FF2B5EF4-FFF2-40B4-BE49-F238E27FC236}">
                  <a16:creationId xmlns:a16="http://schemas.microsoft.com/office/drawing/2014/main" id="{8ABC0CFC-1FC4-49CF-8232-E9EB1FEBA392}"/>
                </a:ext>
              </a:extLst>
            </p:cNvPr>
            <p:cNvSpPr/>
            <p:nvPr/>
          </p:nvSpPr>
          <p:spPr>
            <a:xfrm rot="10800000">
              <a:off x="2281358" y="3074226"/>
              <a:ext cx="285633" cy="106210"/>
            </a:xfrm>
            <a:prstGeom prst="leftArrow">
              <a:avLst>
                <a:gd name="adj1" fmla="val 4887"/>
                <a:gd name="adj2" fmla="val 50000"/>
              </a:avLst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97" name="Afbeelding 96">
              <a:extLst>
                <a:ext uri="{FF2B5EF4-FFF2-40B4-BE49-F238E27FC236}">
                  <a16:creationId xmlns:a16="http://schemas.microsoft.com/office/drawing/2014/main" id="{F59D4BD5-6998-479C-B144-8C1B8FA2E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676844" y="3006099"/>
              <a:ext cx="1039437" cy="267362"/>
            </a:xfrm>
            <a:prstGeom prst="rect">
              <a:avLst/>
            </a:prstGeom>
          </p:spPr>
        </p:pic>
        <p:sp>
          <p:nvSpPr>
            <p:cNvPr id="98" name="Tekstvak 97">
              <a:extLst>
                <a:ext uri="{FF2B5EF4-FFF2-40B4-BE49-F238E27FC236}">
                  <a16:creationId xmlns:a16="http://schemas.microsoft.com/office/drawing/2014/main" id="{4C2721AC-A1CA-4F9E-A9E5-FEAB82D860AD}"/>
                </a:ext>
              </a:extLst>
            </p:cNvPr>
            <p:cNvSpPr txBox="1"/>
            <p:nvPr/>
          </p:nvSpPr>
          <p:spPr>
            <a:xfrm>
              <a:off x="2602522" y="3284982"/>
              <a:ext cx="1368720" cy="32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err="1"/>
                <a:t>Тестування</a:t>
              </a:r>
              <a:r>
                <a:rPr lang="ru-RU" sz="1050" dirty="0"/>
                <a:t> на препарат / </a:t>
              </a:r>
              <a:r>
                <a:rPr lang="ru-RU" sz="1050" dirty="0" err="1"/>
                <a:t>відбір</a:t>
              </a:r>
              <a:r>
                <a:rPr lang="ru-RU" sz="1050" dirty="0"/>
                <a:t> </a:t>
              </a:r>
              <a:r>
                <a:rPr lang="ru-RU" sz="1050" dirty="0" err="1"/>
                <a:t>відповідачів</a:t>
              </a:r>
              <a:endParaRPr lang="nl-NL" sz="1050" dirty="0"/>
            </a:p>
          </p:txBody>
        </p:sp>
        <p:sp>
          <p:nvSpPr>
            <p:cNvPr id="99" name="Pijl-links 13">
              <a:extLst>
                <a:ext uri="{FF2B5EF4-FFF2-40B4-BE49-F238E27FC236}">
                  <a16:creationId xmlns:a16="http://schemas.microsoft.com/office/drawing/2014/main" id="{6EB0A18A-9318-4087-BDCC-428243D75430}"/>
                </a:ext>
              </a:extLst>
            </p:cNvPr>
            <p:cNvSpPr/>
            <p:nvPr/>
          </p:nvSpPr>
          <p:spPr>
            <a:xfrm rot="10800000">
              <a:off x="3858050" y="3085566"/>
              <a:ext cx="285633" cy="106210"/>
            </a:xfrm>
            <a:prstGeom prst="leftArrow">
              <a:avLst>
                <a:gd name="adj1" fmla="val 4887"/>
                <a:gd name="adj2" fmla="val 50000"/>
              </a:avLst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100" name="Picture 2" descr="https://www.ecfs.eu/sites/default/files/banner-images/ECFS-CTN-Banner-1090w.png">
              <a:extLst>
                <a:ext uri="{FF2B5EF4-FFF2-40B4-BE49-F238E27FC236}">
                  <a16:creationId xmlns:a16="http://schemas.microsoft.com/office/drawing/2014/main" id="{4BEA2CFD-DF9B-4659-94B8-79400F2DD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" r="80933"/>
            <a:stretch/>
          </p:blipFill>
          <p:spPr bwMode="auto">
            <a:xfrm>
              <a:off x="4218566" y="3023831"/>
              <a:ext cx="431240" cy="293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kstvak 101">
              <a:extLst>
                <a:ext uri="{FF2B5EF4-FFF2-40B4-BE49-F238E27FC236}">
                  <a16:creationId xmlns:a16="http://schemas.microsoft.com/office/drawing/2014/main" id="{7659F480-C7E3-45F2-9C95-86946DFC1DA9}"/>
                </a:ext>
              </a:extLst>
            </p:cNvPr>
            <p:cNvSpPr txBox="1"/>
            <p:nvPr/>
          </p:nvSpPr>
          <p:spPr>
            <a:xfrm>
              <a:off x="43732" y="3282276"/>
              <a:ext cx="887865" cy="32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/>
                <a:t>Ультра-</a:t>
              </a:r>
              <a:r>
                <a:rPr lang="ru-RU" sz="1050" dirty="0" err="1"/>
                <a:t>рідкісні</a:t>
              </a:r>
              <a:r>
                <a:rPr lang="ru-RU" sz="1050" dirty="0"/>
                <a:t> </a:t>
              </a:r>
              <a:r>
                <a:rPr lang="ru-RU" sz="1050" dirty="0" err="1"/>
                <a:t>мутації</a:t>
              </a:r>
              <a:endParaRPr lang="nl-NL" sz="1050" dirty="0"/>
            </a:p>
          </p:txBody>
        </p:sp>
        <p:sp>
          <p:nvSpPr>
            <p:cNvPr id="104" name="Pijl-links 16">
              <a:extLst>
                <a:ext uri="{FF2B5EF4-FFF2-40B4-BE49-F238E27FC236}">
                  <a16:creationId xmlns:a16="http://schemas.microsoft.com/office/drawing/2014/main" id="{AAB0626A-BB5A-4D17-864F-23EBAC2E1254}"/>
                </a:ext>
              </a:extLst>
            </p:cNvPr>
            <p:cNvSpPr/>
            <p:nvPr/>
          </p:nvSpPr>
          <p:spPr>
            <a:xfrm rot="10800000">
              <a:off x="669593" y="3062184"/>
              <a:ext cx="285633" cy="106210"/>
            </a:xfrm>
            <a:prstGeom prst="leftArrow">
              <a:avLst>
                <a:gd name="adj1" fmla="val 4887"/>
                <a:gd name="adj2" fmla="val 50000"/>
              </a:avLst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105" name="Afbeelding 104">
              <a:extLst>
                <a:ext uri="{FF2B5EF4-FFF2-40B4-BE49-F238E27FC236}">
                  <a16:creationId xmlns:a16="http://schemas.microsoft.com/office/drawing/2014/main" id="{45BA28D7-8EB8-4778-A931-41A5512AF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1352" y="3018081"/>
              <a:ext cx="592246" cy="296123"/>
            </a:xfrm>
            <a:prstGeom prst="rect">
              <a:avLst/>
            </a:prstGeom>
          </p:spPr>
        </p:pic>
        <p:pic>
          <p:nvPicPr>
            <p:cNvPr id="86" name="Afbeelding 85" descr="Vinkje Maatstreepjes Check · Gratis vectorafbeelding op Pixabay">
              <a:extLst>
                <a:ext uri="{FF2B5EF4-FFF2-40B4-BE49-F238E27FC236}">
                  <a16:creationId xmlns:a16="http://schemas.microsoft.com/office/drawing/2014/main" id="{48B8ECEA-0459-46D2-B59B-422357032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206" y="2911733"/>
              <a:ext cx="283435" cy="278409"/>
            </a:xfrm>
            <a:prstGeom prst="rect">
              <a:avLst/>
            </a:prstGeom>
          </p:spPr>
        </p:pic>
        <p:pic>
          <p:nvPicPr>
            <p:cNvPr id="87" name="Afbeelding 86" descr="Vinkje Maatstreepjes Check · Gratis vectorafbeelding op Pixabay">
              <a:extLst>
                <a:ext uri="{FF2B5EF4-FFF2-40B4-BE49-F238E27FC236}">
                  <a16:creationId xmlns:a16="http://schemas.microsoft.com/office/drawing/2014/main" id="{D7F5BE1F-4FC0-43EF-BC03-C0B489D32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513" y="2897850"/>
              <a:ext cx="283435" cy="278409"/>
            </a:xfrm>
            <a:prstGeom prst="rect">
              <a:avLst/>
            </a:prstGeom>
          </p:spPr>
        </p:pic>
        <p:pic>
          <p:nvPicPr>
            <p:cNvPr id="88" name="Afbeelding 87" descr="Vinkje Maatstreepjes Check · Gratis vectorafbeelding op Pixabay">
              <a:extLst>
                <a:ext uri="{FF2B5EF4-FFF2-40B4-BE49-F238E27FC236}">
                  <a16:creationId xmlns:a16="http://schemas.microsoft.com/office/drawing/2014/main" id="{8F989FFC-98ED-4C1B-8243-06D40ECC4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836" y="2866895"/>
              <a:ext cx="283435" cy="278409"/>
            </a:xfrm>
            <a:prstGeom prst="rect">
              <a:avLst/>
            </a:prstGeom>
          </p:spPr>
        </p:pic>
        <p:pic>
          <p:nvPicPr>
            <p:cNvPr id="89" name="Afbeelding 88" descr="Vinkje Maatstreepjes Check · Gratis vectorafbeelding op Pixabay">
              <a:extLst>
                <a:ext uri="{FF2B5EF4-FFF2-40B4-BE49-F238E27FC236}">
                  <a16:creationId xmlns:a16="http://schemas.microsoft.com/office/drawing/2014/main" id="{656A3D10-24CD-408B-905F-FC121C22B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40" y="2892031"/>
              <a:ext cx="283435" cy="278409"/>
            </a:xfrm>
            <a:prstGeom prst="rect">
              <a:avLst/>
            </a:prstGeom>
          </p:spPr>
        </p:pic>
        <p:pic>
          <p:nvPicPr>
            <p:cNvPr id="90" name="Afbeelding 89" descr="Clipart - Clock">
              <a:extLst>
                <a:ext uri="{FF2B5EF4-FFF2-40B4-BE49-F238E27FC236}">
                  <a16:creationId xmlns:a16="http://schemas.microsoft.com/office/drawing/2014/main" id="{AC0D61BF-A921-43DA-A68C-3DB8C367C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5590" y="2850907"/>
              <a:ext cx="321162" cy="321296"/>
            </a:xfrm>
            <a:prstGeom prst="rect">
              <a:avLst/>
            </a:prstGeom>
          </p:spPr>
        </p:pic>
        <p:sp>
          <p:nvSpPr>
            <p:cNvPr id="106" name="Tekstvak 105">
              <a:extLst>
                <a:ext uri="{FF2B5EF4-FFF2-40B4-BE49-F238E27FC236}">
                  <a16:creationId xmlns:a16="http://schemas.microsoft.com/office/drawing/2014/main" id="{E600079C-C215-4A9A-AF58-8C4E202CDF45}"/>
                </a:ext>
              </a:extLst>
            </p:cNvPr>
            <p:cNvSpPr txBox="1"/>
            <p:nvPr/>
          </p:nvSpPr>
          <p:spPr>
            <a:xfrm>
              <a:off x="4077827" y="3284941"/>
              <a:ext cx="840363" cy="32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err="1"/>
                <a:t>Клінічні</a:t>
              </a:r>
              <a:r>
                <a:rPr lang="ru-RU" sz="1050" dirty="0"/>
                <a:t> </a:t>
              </a:r>
              <a:r>
                <a:rPr lang="ru-RU" sz="1050" dirty="0" err="1"/>
                <a:t>випробування</a:t>
              </a:r>
              <a:endParaRPr lang="nl-NL" sz="1050" dirty="0"/>
            </a:p>
          </p:txBody>
        </p:sp>
      </p:grpSp>
      <p:pic>
        <p:nvPicPr>
          <p:cNvPr id="3" name="Afbeelding 2" descr="Afbeelding met tekst, kat, overdekt, huiskat&#10;&#10;Automatisch gegenereerde beschrijving">
            <a:extLst>
              <a:ext uri="{FF2B5EF4-FFF2-40B4-BE49-F238E27FC236}">
                <a16:creationId xmlns:a16="http://schemas.microsoft.com/office/drawing/2014/main" id="{2306935A-DB9D-00C6-E34B-F266E9BEFA3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25" y="3136242"/>
            <a:ext cx="1925573" cy="107921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7E3CB0D-3950-4EB9-6400-F17839068263}"/>
              </a:ext>
            </a:extLst>
          </p:cNvPr>
          <p:cNvSpPr txBox="1"/>
          <p:nvPr/>
        </p:nvSpPr>
        <p:spPr>
          <a:xfrm>
            <a:off x="17989" y="3212017"/>
            <a:ext cx="47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Минуло </a:t>
            </a:r>
            <a:r>
              <a:rPr lang="ru-RU" sz="1100" dirty="0" err="1"/>
              <a:t>багато</a:t>
            </a:r>
            <a:r>
              <a:rPr lang="ru-RU" sz="1100" dirty="0"/>
              <a:t> часу з часу </a:t>
            </a:r>
            <a:r>
              <a:rPr lang="ru-RU" sz="1100" dirty="0" err="1"/>
              <a:t>останнього</a:t>
            </a:r>
            <a:r>
              <a:rPr lang="ru-RU" sz="1100" dirty="0"/>
              <a:t> </a:t>
            </a:r>
            <a:r>
              <a:rPr lang="ru-RU" sz="1100" dirty="0" err="1"/>
              <a:t>інформаційного</a:t>
            </a:r>
            <a:r>
              <a:rPr lang="ru-RU" sz="1100" dirty="0"/>
              <a:t> </a:t>
            </a:r>
            <a:r>
              <a:rPr lang="ru-RU" sz="1100" dirty="0" err="1"/>
              <a:t>бюлетеня</a:t>
            </a:r>
            <a:r>
              <a:rPr lang="ru-RU" sz="1100" dirty="0"/>
              <a:t> </a:t>
            </a:r>
            <a:r>
              <a:rPr lang="en-GB" sz="1100" dirty="0"/>
              <a:t>HIT-CF. </a:t>
            </a:r>
            <a:r>
              <a:rPr lang="ru-RU" sz="1100" dirty="0" err="1"/>
              <a:t>Раніше</a:t>
            </a:r>
            <a:r>
              <a:rPr lang="ru-RU" sz="1100" dirty="0"/>
              <a:t> ми не могли </a:t>
            </a:r>
            <a:r>
              <a:rPr lang="ru-RU" sz="1100" dirty="0" err="1"/>
              <a:t>спілкуватися</a:t>
            </a:r>
            <a:r>
              <a:rPr lang="ru-RU" sz="1100" dirty="0"/>
              <a:t>, </a:t>
            </a:r>
            <a:r>
              <a:rPr lang="ru-RU" sz="1100" dirty="0" err="1"/>
              <a:t>оскільки</a:t>
            </a:r>
            <a:r>
              <a:rPr lang="ru-RU" sz="1100" dirty="0"/>
              <a:t> </a:t>
            </a:r>
            <a:r>
              <a:rPr lang="ru-RU" sz="1100" dirty="0" err="1"/>
              <a:t>було</a:t>
            </a:r>
            <a:r>
              <a:rPr lang="ru-RU" sz="1100" dirty="0"/>
              <a:t>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невизначеностей</a:t>
            </a:r>
            <a:r>
              <a:rPr lang="ru-RU" sz="1100" dirty="0"/>
              <a:t>. </a:t>
            </a:r>
            <a:r>
              <a:rPr lang="ru-RU" sz="1100" dirty="0" err="1"/>
              <a:t>Однак</a:t>
            </a:r>
            <a:r>
              <a:rPr lang="ru-RU" sz="1100" dirty="0"/>
              <a:t>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чого</a:t>
            </a:r>
            <a:r>
              <a:rPr lang="ru-RU" sz="1100" dirty="0"/>
              <a:t> </a:t>
            </a:r>
            <a:r>
              <a:rPr lang="ru-RU" sz="1100" dirty="0" err="1"/>
              <a:t>сталося</a:t>
            </a:r>
            <a:r>
              <a:rPr lang="ru-RU" sz="1100" dirty="0"/>
              <a:t> </a:t>
            </a:r>
            <a:r>
              <a:rPr lang="ru-RU" sz="1100" dirty="0" err="1"/>
              <a:t>залаштунками</a:t>
            </a:r>
            <a:r>
              <a:rPr lang="ru-RU" sz="1100" dirty="0"/>
              <a:t>. </a:t>
            </a:r>
            <a:r>
              <a:rPr lang="ru-RU" sz="1100" dirty="0" err="1"/>
              <a:t>Деякі</a:t>
            </a:r>
            <a:r>
              <a:rPr lang="ru-RU" sz="1100" dirty="0"/>
              <a:t> </a:t>
            </a:r>
            <a:r>
              <a:rPr lang="ru-RU" sz="1100" dirty="0" err="1"/>
              <a:t>важливі</a:t>
            </a:r>
            <a:r>
              <a:rPr lang="ru-RU" sz="1100" dirty="0"/>
              <a:t> </a:t>
            </a:r>
            <a:r>
              <a:rPr lang="ru-RU" sz="1100" dirty="0" err="1"/>
              <a:t>питання</a:t>
            </a:r>
            <a:r>
              <a:rPr lang="ru-RU" sz="1100" dirty="0"/>
              <a:t> </a:t>
            </a:r>
            <a:r>
              <a:rPr lang="ru-RU" sz="1100" dirty="0" err="1"/>
              <a:t>вже</a:t>
            </a:r>
            <a:r>
              <a:rPr lang="ru-RU" sz="1100" dirty="0"/>
              <a:t> </a:t>
            </a:r>
            <a:r>
              <a:rPr lang="ru-RU" sz="1100" dirty="0" err="1"/>
              <a:t>вирішені</a:t>
            </a:r>
            <a:r>
              <a:rPr lang="ru-RU" sz="1100" dirty="0"/>
              <a:t>, і ми </a:t>
            </a:r>
            <a:r>
              <a:rPr lang="ru-RU" sz="1100" dirty="0" err="1"/>
              <a:t>хочемо</a:t>
            </a:r>
            <a:r>
              <a:rPr lang="ru-RU" sz="1100" dirty="0"/>
              <a:t> </a:t>
            </a:r>
            <a:r>
              <a:rPr lang="ru-RU" sz="1100" dirty="0" err="1"/>
              <a:t>поділитися</a:t>
            </a:r>
            <a:r>
              <a:rPr lang="ru-RU" sz="1100" dirty="0"/>
              <a:t> </a:t>
            </a:r>
            <a:r>
              <a:rPr lang="ru-RU" sz="1100" dirty="0" err="1"/>
              <a:t>цими</a:t>
            </a:r>
            <a:r>
              <a:rPr lang="ru-RU" sz="1100" dirty="0"/>
              <a:t> перспективами з </a:t>
            </a:r>
            <a:r>
              <a:rPr lang="ru-RU" sz="1100" dirty="0" err="1"/>
              <a:t>усіма</a:t>
            </a:r>
            <a:r>
              <a:rPr lang="ru-RU" sz="1100" dirty="0"/>
              <a:t> вами.</a:t>
            </a:r>
            <a:endParaRPr lang="en-GB" sz="1100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3BBD525-7309-D91C-A0F1-DAB804741674}"/>
              </a:ext>
            </a:extLst>
          </p:cNvPr>
          <p:cNvSpPr txBox="1"/>
          <p:nvPr/>
        </p:nvSpPr>
        <p:spPr>
          <a:xfrm>
            <a:off x="-43033" y="4136314"/>
            <a:ext cx="67970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У </a:t>
            </a:r>
            <a:r>
              <a:rPr lang="ru-RU" sz="1100" dirty="0" err="1"/>
              <a:t>нашому</a:t>
            </a:r>
            <a:r>
              <a:rPr lang="ru-RU" sz="1100" dirty="0"/>
              <a:t> </a:t>
            </a:r>
            <a:r>
              <a:rPr lang="ru-RU" sz="1100" dirty="0" err="1"/>
              <a:t>попередньому</a:t>
            </a:r>
            <a:r>
              <a:rPr lang="ru-RU" sz="1100" dirty="0"/>
              <a:t> </a:t>
            </a:r>
            <a:r>
              <a:rPr lang="ru-RU" sz="1100" dirty="0" err="1"/>
              <a:t>інформаційному</a:t>
            </a:r>
            <a:r>
              <a:rPr lang="ru-RU" sz="1100" dirty="0"/>
              <a:t> </a:t>
            </a:r>
            <a:r>
              <a:rPr lang="ru-RU" sz="1100" dirty="0" err="1"/>
              <a:t>бюлетені</a:t>
            </a:r>
            <a:r>
              <a:rPr lang="ru-RU" sz="1100" dirty="0"/>
              <a:t> ми </a:t>
            </a:r>
            <a:r>
              <a:rPr lang="ru-RU" sz="1100" dirty="0" err="1"/>
              <a:t>повідомляли</a:t>
            </a:r>
            <a:r>
              <a:rPr lang="ru-RU" sz="1100" dirty="0"/>
              <a:t> вам про </a:t>
            </a:r>
            <a:r>
              <a:rPr lang="ru-RU" sz="1100" dirty="0" err="1"/>
              <a:t>численні</a:t>
            </a:r>
            <a:r>
              <a:rPr lang="ru-RU" sz="1100" dirty="0"/>
              <a:t> </a:t>
            </a:r>
            <a:r>
              <a:rPr lang="ru-RU" sz="1100" dirty="0" err="1"/>
              <a:t>затримки</a:t>
            </a:r>
            <a:r>
              <a:rPr lang="ru-RU" sz="1100" dirty="0"/>
              <a:t>, з </a:t>
            </a:r>
            <a:r>
              <a:rPr lang="ru-RU" sz="1100" dirty="0" err="1"/>
              <a:t>якими</a:t>
            </a:r>
            <a:r>
              <a:rPr lang="ru-RU" sz="1100" dirty="0"/>
              <a:t> </a:t>
            </a:r>
            <a:r>
              <a:rPr lang="ru-RU" sz="1100" dirty="0" err="1"/>
              <a:t>зіткнувся</a:t>
            </a:r>
            <a:r>
              <a:rPr lang="ru-RU" sz="1100" dirty="0"/>
              <a:t> проект. Через </a:t>
            </a:r>
            <a:r>
              <a:rPr lang="ru-RU" sz="1100" dirty="0" err="1"/>
              <a:t>пандемію</a:t>
            </a:r>
            <a:r>
              <a:rPr lang="ru-RU" sz="1100" dirty="0"/>
              <a:t> </a:t>
            </a:r>
            <a:r>
              <a:rPr lang="en-GB" sz="1100" dirty="0"/>
              <a:t>Covid-19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подій</a:t>
            </a:r>
            <a:r>
              <a:rPr lang="ru-RU" sz="1100" dirty="0"/>
              <a:t> </a:t>
            </a:r>
            <a:r>
              <a:rPr lang="ru-RU" sz="1100" dirty="0" err="1"/>
              <a:t>були</a:t>
            </a:r>
            <a:r>
              <a:rPr lang="ru-RU" sz="1100" dirty="0"/>
              <a:t> </a:t>
            </a:r>
            <a:r>
              <a:rPr lang="ru-RU" sz="1100" dirty="0" err="1"/>
              <a:t>тимчасово</a:t>
            </a:r>
            <a:r>
              <a:rPr lang="ru-RU" sz="1100" dirty="0"/>
              <a:t> </a:t>
            </a:r>
            <a:r>
              <a:rPr lang="ru-RU" sz="1100" dirty="0" err="1"/>
              <a:t>відкладені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зупинені</a:t>
            </a:r>
            <a:r>
              <a:rPr lang="ru-RU" sz="1100" dirty="0"/>
              <a:t>. </a:t>
            </a:r>
            <a:r>
              <a:rPr lang="ru-RU" sz="1100" dirty="0" err="1"/>
              <a:t>Деяким</a:t>
            </a:r>
            <a:r>
              <a:rPr lang="ru-RU" sz="1100" dirty="0"/>
              <a:t> </a:t>
            </a:r>
            <a:r>
              <a:rPr lang="ru-RU" sz="1100" dirty="0" err="1"/>
              <a:t>фармацевтичним</a:t>
            </a:r>
            <a:r>
              <a:rPr lang="ru-RU" sz="1100" dirty="0"/>
              <a:t> партнерам проекту </a:t>
            </a:r>
            <a:r>
              <a:rPr lang="ru-RU" sz="1100" dirty="0" err="1"/>
              <a:t>довелося</a:t>
            </a:r>
            <a:r>
              <a:rPr lang="ru-RU" sz="1100" dirty="0"/>
              <a:t> </a:t>
            </a:r>
            <a:r>
              <a:rPr lang="ru-RU" sz="1100" dirty="0" err="1"/>
              <a:t>призупинити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навіть</a:t>
            </a:r>
            <a:r>
              <a:rPr lang="ru-RU" sz="1100" dirty="0"/>
              <a:t> </a:t>
            </a:r>
            <a:r>
              <a:rPr lang="ru-RU" sz="1100" dirty="0" err="1"/>
              <a:t>повністю</a:t>
            </a:r>
            <a:r>
              <a:rPr lang="ru-RU" sz="1100" dirty="0"/>
              <a:t> </a:t>
            </a:r>
            <a:r>
              <a:rPr lang="ru-RU" sz="1100" dirty="0" err="1"/>
              <a:t>зупинити</a:t>
            </a:r>
            <a:r>
              <a:rPr lang="ru-RU" sz="1100" dirty="0"/>
              <a:t> </a:t>
            </a:r>
            <a:r>
              <a:rPr lang="ru-RU" sz="1100" dirty="0" err="1"/>
              <a:t>свій</a:t>
            </a:r>
            <a:r>
              <a:rPr lang="ru-RU" sz="1100" dirty="0"/>
              <a:t> </a:t>
            </a:r>
            <a:r>
              <a:rPr lang="ru-RU" sz="1100" dirty="0" err="1"/>
              <a:t>медикаментозний</a:t>
            </a:r>
            <a:r>
              <a:rPr lang="ru-RU" sz="1100" dirty="0"/>
              <a:t> портфель через </a:t>
            </a:r>
            <a:r>
              <a:rPr lang="ru-RU" sz="1100" dirty="0" err="1"/>
              <a:t>відсутність</a:t>
            </a:r>
            <a:r>
              <a:rPr lang="ru-RU" sz="1100" dirty="0"/>
              <a:t> </a:t>
            </a:r>
            <a:r>
              <a:rPr lang="ru-RU" sz="1100" dirty="0" err="1"/>
              <a:t>інвесторів</a:t>
            </a:r>
            <a:r>
              <a:rPr lang="ru-RU" sz="1100" dirty="0"/>
              <a:t>. </a:t>
            </a:r>
            <a:r>
              <a:rPr lang="ru-RU" sz="1100" dirty="0" err="1"/>
              <a:t>Перспективні</a:t>
            </a:r>
            <a:r>
              <a:rPr lang="ru-RU" sz="1100" dirty="0"/>
              <a:t> </a:t>
            </a:r>
            <a:r>
              <a:rPr lang="ru-RU" sz="1100" dirty="0" err="1"/>
              <a:t>модулюючі</a:t>
            </a:r>
            <a:r>
              <a:rPr lang="ru-RU" sz="1100" dirty="0"/>
              <a:t> </a:t>
            </a:r>
            <a:r>
              <a:rPr lang="ru-RU" sz="1100" dirty="0" err="1"/>
              <a:t>сполуки</a:t>
            </a:r>
            <a:r>
              <a:rPr lang="ru-RU" sz="1100" dirty="0"/>
              <a:t> </a:t>
            </a:r>
            <a:r>
              <a:rPr lang="en-GB" sz="1100" dirty="0"/>
              <a:t>CFTR, </a:t>
            </a:r>
            <a:r>
              <a:rPr lang="ru-RU" sz="1100" dirty="0" err="1"/>
              <a:t>розроблені</a:t>
            </a:r>
            <a:r>
              <a:rPr lang="ru-RU" sz="1100" dirty="0"/>
              <a:t> </a:t>
            </a:r>
            <a:r>
              <a:rPr lang="en-GB" sz="1100" dirty="0" err="1"/>
              <a:t>Proteostasis</a:t>
            </a:r>
            <a:r>
              <a:rPr lang="en-GB" sz="1100" dirty="0"/>
              <a:t> Therapeutics, </a:t>
            </a:r>
            <a:r>
              <a:rPr lang="ru-RU" sz="1100" dirty="0" err="1"/>
              <a:t>були</a:t>
            </a:r>
            <a:r>
              <a:rPr lang="ru-RU" sz="1100" dirty="0"/>
              <a:t> </a:t>
            </a:r>
            <a:r>
              <a:rPr lang="ru-RU" sz="1100" dirty="0" err="1"/>
              <a:t>під</a:t>
            </a:r>
            <a:r>
              <a:rPr lang="ru-RU" sz="1100" dirty="0"/>
              <a:t> </a:t>
            </a:r>
            <a:r>
              <a:rPr lang="ru-RU" sz="1100" dirty="0" err="1"/>
              <a:t>загрозою</a:t>
            </a:r>
            <a:r>
              <a:rPr lang="ru-RU" sz="1100" dirty="0"/>
              <a:t> </a:t>
            </a:r>
            <a:r>
              <a:rPr lang="ru-RU" sz="1100" dirty="0" err="1"/>
              <a:t>втрати</a:t>
            </a:r>
            <a:r>
              <a:rPr lang="ru-RU" sz="1100" dirty="0"/>
              <a:t>, і для </a:t>
            </a:r>
            <a:r>
              <a:rPr lang="ru-RU" sz="1100" dirty="0" err="1"/>
              <a:t>їх</a:t>
            </a:r>
            <a:r>
              <a:rPr lang="ru-RU" sz="1100" dirty="0"/>
              <a:t> </a:t>
            </a:r>
            <a:r>
              <a:rPr lang="ru-RU" sz="1100" dirty="0" err="1"/>
              <a:t>захисту</a:t>
            </a:r>
            <a:r>
              <a:rPr lang="ru-RU" sz="1100" dirty="0"/>
              <a:t> </a:t>
            </a:r>
            <a:r>
              <a:rPr lang="ru-RU" sz="1100" dirty="0" err="1"/>
              <a:t>довелося</a:t>
            </a:r>
            <a:r>
              <a:rPr lang="ru-RU" sz="1100" dirty="0"/>
              <a:t> </a:t>
            </a:r>
            <a:r>
              <a:rPr lang="ru-RU" sz="1100" dirty="0" err="1"/>
              <a:t>побудувати</a:t>
            </a:r>
            <a:r>
              <a:rPr lang="ru-RU" sz="1100" dirty="0"/>
              <a:t> </a:t>
            </a:r>
            <a:r>
              <a:rPr lang="ru-RU" sz="1100" dirty="0" err="1"/>
              <a:t>нову</a:t>
            </a:r>
            <a:r>
              <a:rPr lang="ru-RU" sz="1100" dirty="0"/>
              <a:t> </a:t>
            </a:r>
            <a:r>
              <a:rPr lang="ru-RU" sz="1100" dirty="0" err="1"/>
              <a:t>компанію</a:t>
            </a:r>
            <a:r>
              <a:rPr lang="ru-RU" sz="1100" dirty="0"/>
              <a:t> (</a:t>
            </a:r>
            <a:r>
              <a:rPr lang="en-GB" sz="1100" dirty="0"/>
              <a:t>Fair Therapeutics). </a:t>
            </a:r>
            <a:r>
              <a:rPr lang="ru-RU" sz="1100" dirty="0" err="1"/>
              <a:t>Ця</a:t>
            </a:r>
            <a:r>
              <a:rPr lang="ru-RU" sz="1100" dirty="0"/>
              <a:t> нова </a:t>
            </a:r>
            <a:r>
              <a:rPr lang="ru-RU" sz="1100" dirty="0" err="1"/>
              <a:t>компанія</a:t>
            </a:r>
            <a:r>
              <a:rPr lang="ru-RU" sz="1100" dirty="0"/>
              <a:t> </a:t>
            </a:r>
            <a:r>
              <a:rPr lang="ru-RU" sz="1100" dirty="0" err="1"/>
              <a:t>також</a:t>
            </a:r>
            <a:r>
              <a:rPr lang="ru-RU" sz="1100" dirty="0"/>
              <a:t> повинна </a:t>
            </a:r>
            <a:r>
              <a:rPr lang="ru-RU" sz="1100" dirty="0" err="1"/>
              <a:t>була</a:t>
            </a:r>
            <a:r>
              <a:rPr lang="ru-RU" sz="1100" dirty="0"/>
              <a:t> </a:t>
            </a:r>
            <a:r>
              <a:rPr lang="ru-RU" sz="1100" dirty="0" err="1"/>
              <a:t>залучити</a:t>
            </a:r>
            <a:r>
              <a:rPr lang="ru-RU" sz="1100" dirty="0"/>
              <a:t> </a:t>
            </a:r>
            <a:r>
              <a:rPr lang="ru-RU" sz="1100" dirty="0" err="1"/>
              <a:t>належні</a:t>
            </a:r>
            <a:r>
              <a:rPr lang="ru-RU" sz="1100" dirty="0"/>
              <a:t> </a:t>
            </a:r>
            <a:r>
              <a:rPr lang="ru-RU" sz="1100" dirty="0" err="1"/>
              <a:t>інвестиції</a:t>
            </a:r>
            <a:r>
              <a:rPr lang="ru-RU" sz="1100" dirty="0"/>
              <a:t>. </a:t>
            </a:r>
            <a:r>
              <a:rPr lang="ru-RU" sz="1100" dirty="0" err="1"/>
              <a:t>Більш</a:t>
            </a:r>
            <a:r>
              <a:rPr lang="ru-RU" sz="1100" dirty="0"/>
              <a:t> того, в </a:t>
            </a:r>
            <a:r>
              <a:rPr lang="ru-RU" sz="1100" dirty="0" err="1"/>
              <a:t>листопаді</a:t>
            </a:r>
            <a:r>
              <a:rPr lang="ru-RU" sz="1100" dirty="0"/>
              <a:t> </a:t>
            </a:r>
            <a:r>
              <a:rPr lang="ru-RU" sz="1100" dirty="0" err="1"/>
              <a:t>минулого</a:t>
            </a:r>
            <a:r>
              <a:rPr lang="ru-RU" sz="1100" dirty="0"/>
              <a:t> року </a:t>
            </a:r>
            <a:r>
              <a:rPr lang="ru-RU" sz="1100" dirty="0" err="1"/>
              <a:t>заплановане</a:t>
            </a:r>
            <a:r>
              <a:rPr lang="ru-RU" sz="1100" dirty="0"/>
              <a:t> </a:t>
            </a:r>
            <a:r>
              <a:rPr lang="ru-RU" sz="1100" dirty="0" err="1"/>
              <a:t>дослідження</a:t>
            </a:r>
            <a:r>
              <a:rPr lang="ru-RU" sz="1100" dirty="0"/>
              <a:t> </a:t>
            </a:r>
            <a:r>
              <a:rPr lang="en-GB" sz="1100" dirty="0"/>
              <a:t>CHOICES </a:t>
            </a:r>
            <a:r>
              <a:rPr lang="ru-RU" sz="1100" dirty="0" err="1"/>
              <a:t>було</a:t>
            </a:r>
            <a:r>
              <a:rPr lang="ru-RU" sz="1100" dirty="0"/>
              <a:t> </a:t>
            </a:r>
            <a:r>
              <a:rPr lang="ru-RU" sz="1100" dirty="0" err="1"/>
              <a:t>відхилено</a:t>
            </a:r>
            <a:r>
              <a:rPr lang="ru-RU" sz="1100" dirty="0"/>
              <a:t> </a:t>
            </a:r>
            <a:r>
              <a:rPr lang="en-GB" sz="1100" dirty="0"/>
              <a:t>CTIS (Clinical Trials Information System – </a:t>
            </a:r>
            <a:r>
              <a:rPr lang="ru-RU" sz="1100" dirty="0"/>
              <a:t>процедура, яка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обов'язковою</a:t>
            </a:r>
            <a:r>
              <a:rPr lang="ru-RU" sz="1100" dirty="0"/>
              <a:t> для </a:t>
            </a:r>
            <a:r>
              <a:rPr lang="ru-RU" sz="1100" dirty="0" err="1"/>
              <a:t>отримання</a:t>
            </a:r>
            <a:r>
              <a:rPr lang="ru-RU" sz="1100" dirty="0"/>
              <a:t> </a:t>
            </a:r>
            <a:r>
              <a:rPr lang="ru-RU" sz="1100" dirty="0" err="1"/>
              <a:t>дозволу</a:t>
            </a:r>
            <a:r>
              <a:rPr lang="ru-RU" sz="1100" dirty="0"/>
              <a:t> на </a:t>
            </a:r>
            <a:r>
              <a:rPr lang="ru-RU" sz="1100" dirty="0" err="1"/>
              <a:t>проведення</a:t>
            </a:r>
            <a:r>
              <a:rPr lang="ru-RU" sz="1100" dirty="0"/>
              <a:t> </a:t>
            </a:r>
            <a:r>
              <a:rPr lang="ru-RU" sz="1100" dirty="0" err="1"/>
              <a:t>дослідження</a:t>
            </a:r>
            <a:r>
              <a:rPr lang="ru-RU" sz="1100" dirty="0"/>
              <a:t> в </a:t>
            </a:r>
            <a:r>
              <a:rPr lang="ru-RU" sz="1100" dirty="0" err="1"/>
              <a:t>Європейському</a:t>
            </a:r>
            <a:r>
              <a:rPr lang="ru-RU" sz="1100" dirty="0"/>
              <a:t> </a:t>
            </a:r>
            <a:r>
              <a:rPr lang="ru-RU" sz="1100" dirty="0" err="1"/>
              <a:t>Союзі</a:t>
            </a:r>
            <a:r>
              <a:rPr lang="ru-RU" sz="1100" dirty="0"/>
              <a:t>), </a:t>
            </a:r>
            <a:r>
              <a:rPr lang="ru-RU" sz="1100" dirty="0" err="1"/>
              <a:t>оскільки</a:t>
            </a:r>
            <a:r>
              <a:rPr lang="ru-RU" sz="1100" dirty="0"/>
              <a:t> </a:t>
            </a:r>
            <a:r>
              <a:rPr lang="ru-RU" sz="1100" dirty="0" err="1"/>
              <a:t>необхідна</a:t>
            </a:r>
            <a:r>
              <a:rPr lang="ru-RU" sz="1100" dirty="0"/>
              <a:t> </a:t>
            </a:r>
            <a:r>
              <a:rPr lang="ru-RU" sz="1100" dirty="0" err="1"/>
              <a:t>документація</a:t>
            </a:r>
            <a:r>
              <a:rPr lang="ru-RU" sz="1100" dirty="0"/>
              <a:t> на </a:t>
            </a:r>
            <a:r>
              <a:rPr lang="ru-RU" sz="1100" dirty="0" err="1"/>
              <a:t>сполуки</a:t>
            </a:r>
            <a:r>
              <a:rPr lang="ru-RU" sz="1100" dirty="0"/>
              <a:t> </a:t>
            </a:r>
            <a:r>
              <a:rPr lang="ru-RU" sz="1100" dirty="0" err="1"/>
              <a:t>ще</a:t>
            </a:r>
            <a:r>
              <a:rPr lang="ru-RU" sz="1100" dirty="0"/>
              <a:t> не </a:t>
            </a:r>
            <a:r>
              <a:rPr lang="ru-RU" sz="1100" dirty="0" err="1"/>
              <a:t>була</a:t>
            </a:r>
            <a:r>
              <a:rPr lang="ru-RU" sz="1100" dirty="0"/>
              <a:t> готова.</a:t>
            </a:r>
          </a:p>
          <a:p>
            <a:endParaRPr lang="en-GB" sz="1100" dirty="0"/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7A99AF7D-7722-6F37-E624-D01745BA192F}"/>
              </a:ext>
            </a:extLst>
          </p:cNvPr>
          <p:cNvSpPr/>
          <p:nvPr/>
        </p:nvSpPr>
        <p:spPr>
          <a:xfrm>
            <a:off x="0" y="5738333"/>
            <a:ext cx="6797040" cy="31627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err="1">
                <a:solidFill>
                  <a:schemeClr val="accent2"/>
                </a:solidFill>
              </a:rPr>
              <a:t>Кращі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дні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попереду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ED38716-B175-5A32-58C5-DAFA7F0A99F2}"/>
              </a:ext>
            </a:extLst>
          </p:cNvPr>
          <p:cNvSpPr txBox="1"/>
          <p:nvPr/>
        </p:nvSpPr>
        <p:spPr>
          <a:xfrm>
            <a:off x="2502626" y="5614694"/>
            <a:ext cx="428809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Але, на </a:t>
            </a:r>
            <a:r>
              <a:rPr lang="ru-RU" sz="1100" dirty="0" err="1"/>
              <a:t>щастя</a:t>
            </a:r>
            <a:r>
              <a:rPr lang="ru-RU" sz="1100" dirty="0"/>
              <a:t>, </a:t>
            </a:r>
            <a:r>
              <a:rPr lang="ru-RU" sz="1100" dirty="0" err="1"/>
              <a:t>партнери</a:t>
            </a:r>
            <a:r>
              <a:rPr lang="ru-RU" sz="1100" dirty="0"/>
              <a:t> проекту </a:t>
            </a:r>
            <a:r>
              <a:rPr lang="en-GB" sz="1100" dirty="0"/>
              <a:t>HIT-CF </a:t>
            </a:r>
            <a:r>
              <a:rPr lang="ru-RU" sz="1100" dirty="0" err="1"/>
              <a:t>продовжували</a:t>
            </a:r>
            <a:r>
              <a:rPr lang="ru-RU" sz="1100" dirty="0"/>
              <a:t> </a:t>
            </a:r>
            <a:r>
              <a:rPr lang="ru-RU" sz="1100" dirty="0" err="1"/>
              <a:t>шукати</a:t>
            </a:r>
            <a:r>
              <a:rPr lang="ru-RU" sz="1100" dirty="0"/>
              <a:t> </a:t>
            </a:r>
            <a:r>
              <a:rPr lang="ru-RU" sz="1100" dirty="0" err="1"/>
              <a:t>рішення</a:t>
            </a:r>
            <a:r>
              <a:rPr lang="ru-RU" sz="1100" dirty="0"/>
              <a:t> у </a:t>
            </a:r>
            <a:r>
              <a:rPr lang="ru-RU" sz="1100" dirty="0" err="1"/>
              <a:t>всіх</a:t>
            </a:r>
            <a:r>
              <a:rPr lang="ru-RU" sz="1100" dirty="0"/>
              <a:t> </a:t>
            </a:r>
            <a:r>
              <a:rPr lang="ru-RU" sz="1100" dirty="0" err="1"/>
              <a:t>можливих</a:t>
            </a:r>
            <a:r>
              <a:rPr lang="ru-RU" sz="1100" dirty="0"/>
              <a:t> </a:t>
            </a:r>
            <a:r>
              <a:rPr lang="ru-RU" sz="1100" dirty="0" err="1"/>
              <a:t>напрямках</a:t>
            </a:r>
            <a:r>
              <a:rPr lang="ru-RU" sz="1100" dirty="0"/>
              <a:t>. </a:t>
            </a:r>
            <a:r>
              <a:rPr lang="en-GB" sz="1100" dirty="0"/>
              <a:t>CF Europe, </a:t>
            </a:r>
            <a:r>
              <a:rPr lang="ru-RU" sz="1100" dirty="0" err="1"/>
              <a:t>Європейське</a:t>
            </a:r>
            <a:r>
              <a:rPr lang="ru-RU" sz="1100" dirty="0"/>
              <a:t> </a:t>
            </a:r>
            <a:r>
              <a:rPr lang="ru-RU" sz="1100" dirty="0" err="1"/>
              <a:t>товариство</a:t>
            </a:r>
            <a:r>
              <a:rPr lang="ru-RU" sz="1100" dirty="0"/>
              <a:t> </a:t>
            </a:r>
            <a:r>
              <a:rPr lang="ru-RU" sz="1100" dirty="0" err="1"/>
              <a:t>муковісцидозу</a:t>
            </a:r>
            <a:r>
              <a:rPr lang="ru-RU" sz="1100" dirty="0"/>
              <a:t>, центри </a:t>
            </a:r>
            <a:r>
              <a:rPr lang="ru-RU" sz="1100" dirty="0" err="1"/>
              <a:t>муковісцидозу</a:t>
            </a:r>
            <a:r>
              <a:rPr lang="ru-RU" sz="1100" dirty="0"/>
              <a:t> з </a:t>
            </a:r>
            <a:r>
              <a:rPr lang="ru-RU" sz="1100" dirty="0" err="1"/>
              <a:t>усієї</a:t>
            </a:r>
            <a:r>
              <a:rPr lang="ru-RU" sz="1100" dirty="0"/>
              <a:t> </a:t>
            </a:r>
            <a:r>
              <a:rPr lang="ru-RU" sz="1100" dirty="0" err="1"/>
              <a:t>Європи</a:t>
            </a:r>
            <a:r>
              <a:rPr lang="ru-RU" sz="1100" dirty="0"/>
              <a:t> та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хто</a:t>
            </a:r>
            <a:r>
              <a:rPr lang="ru-RU" sz="1100" dirty="0"/>
              <a:t> з вас </a:t>
            </a:r>
            <a:r>
              <a:rPr lang="ru-RU" sz="1100" dirty="0" err="1"/>
              <a:t>ніколи</a:t>
            </a:r>
            <a:r>
              <a:rPr lang="ru-RU" sz="1100" dirty="0"/>
              <a:t> не </a:t>
            </a:r>
            <a:r>
              <a:rPr lang="ru-RU" sz="1100" dirty="0" err="1"/>
              <a:t>втрачали</a:t>
            </a:r>
            <a:r>
              <a:rPr lang="ru-RU" sz="1100" dirty="0"/>
              <a:t> </a:t>
            </a:r>
            <a:r>
              <a:rPr lang="ru-RU" sz="1100" dirty="0" err="1"/>
              <a:t>віри</a:t>
            </a:r>
            <a:r>
              <a:rPr lang="ru-RU" sz="1100" dirty="0"/>
              <a:t>. </a:t>
            </a:r>
            <a:r>
              <a:rPr lang="ru-RU" sz="1100" dirty="0" err="1"/>
              <a:t>Дійсно</a:t>
            </a:r>
            <a:r>
              <a:rPr lang="ru-RU" sz="1100" dirty="0"/>
              <a:t>, нам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приємно</a:t>
            </a:r>
            <a:r>
              <a:rPr lang="ru-RU" sz="1100" dirty="0"/>
              <a:t> </a:t>
            </a:r>
            <a:r>
              <a:rPr lang="ru-RU" sz="1100" dirty="0" err="1"/>
              <a:t>сказати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кілька</a:t>
            </a:r>
            <a:r>
              <a:rPr lang="ru-RU" sz="1100" dirty="0"/>
              <a:t> </a:t>
            </a:r>
            <a:r>
              <a:rPr lang="ru-RU" sz="1100" dirty="0" err="1"/>
              <a:t>щедрих</a:t>
            </a:r>
            <a:r>
              <a:rPr lang="ru-RU" sz="1100" dirty="0"/>
              <a:t> </a:t>
            </a:r>
            <a:r>
              <a:rPr lang="ru-RU" sz="1100" dirty="0" err="1"/>
              <a:t>інвесторів</a:t>
            </a:r>
            <a:r>
              <a:rPr lang="ru-RU" sz="1100" dirty="0"/>
              <a:t> </a:t>
            </a:r>
            <a:r>
              <a:rPr lang="ru-RU" sz="1100" dirty="0" err="1"/>
              <a:t>були</a:t>
            </a:r>
            <a:r>
              <a:rPr lang="ru-RU" sz="1100" dirty="0"/>
              <a:t> </a:t>
            </a:r>
            <a:r>
              <a:rPr lang="ru-RU" sz="1100" dirty="0" err="1"/>
              <a:t>готові</a:t>
            </a:r>
            <a:r>
              <a:rPr lang="ru-RU" sz="1100" dirty="0"/>
              <a:t> </a:t>
            </a:r>
            <a:r>
              <a:rPr lang="ru-RU" sz="1100" dirty="0" err="1"/>
              <a:t>підтримати</a:t>
            </a:r>
            <a:r>
              <a:rPr lang="ru-RU" sz="1100" dirty="0"/>
              <a:t> </a:t>
            </a:r>
            <a:r>
              <a:rPr lang="en-GB" sz="1100" dirty="0"/>
              <a:t>Fair Therapeutics, </a:t>
            </a:r>
            <a:r>
              <a:rPr lang="ru-RU" sz="1100" dirty="0" err="1"/>
              <a:t>тепер</a:t>
            </a:r>
            <a:r>
              <a:rPr lang="ru-RU" sz="1100" dirty="0"/>
              <a:t> </a:t>
            </a:r>
            <a:r>
              <a:rPr lang="ru-RU" sz="1100" dirty="0" err="1"/>
              <a:t>гарантуючи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випробування</a:t>
            </a:r>
            <a:r>
              <a:rPr lang="ru-RU" sz="1100" dirty="0"/>
              <a:t> </a:t>
            </a:r>
            <a:r>
              <a:rPr lang="en-GB" sz="1100" dirty="0"/>
              <a:t>CHOICES </a:t>
            </a:r>
            <a:r>
              <a:rPr lang="ru-RU" sz="1100" dirty="0" err="1"/>
              <a:t>може</a:t>
            </a:r>
            <a:r>
              <a:rPr lang="ru-RU" sz="1100" dirty="0"/>
              <a:t> бути </a:t>
            </a:r>
            <a:r>
              <a:rPr lang="ru-RU" sz="1100" dirty="0" err="1"/>
              <a:t>успішно</a:t>
            </a:r>
            <a:r>
              <a:rPr lang="ru-RU" sz="1100" dirty="0"/>
              <a:t> проведено. 
В даний час ми все </a:t>
            </a:r>
            <a:r>
              <a:rPr lang="ru-RU" sz="1100" dirty="0" err="1"/>
              <a:t>ще</a:t>
            </a:r>
            <a:r>
              <a:rPr lang="ru-RU" sz="1100" dirty="0"/>
              <a:t> </a:t>
            </a:r>
            <a:r>
              <a:rPr lang="ru-RU" sz="1100" dirty="0" err="1"/>
              <a:t>ведемо</a:t>
            </a:r>
            <a:r>
              <a:rPr lang="ru-RU" sz="1100" dirty="0"/>
              <a:t> переговори з </a:t>
            </a:r>
            <a:r>
              <a:rPr lang="ru-RU" sz="1100" dirty="0" err="1"/>
              <a:t>Європейською</a:t>
            </a:r>
            <a:r>
              <a:rPr lang="ru-RU" sz="1100" dirty="0"/>
              <a:t> </a:t>
            </a:r>
            <a:r>
              <a:rPr lang="ru-RU" sz="1100" dirty="0" err="1"/>
              <a:t>Комісією</a:t>
            </a:r>
            <a:r>
              <a:rPr lang="ru-RU" sz="1100" dirty="0"/>
              <a:t>, </a:t>
            </a:r>
            <a:r>
              <a:rPr lang="ru-RU" sz="1100" dirty="0" err="1"/>
              <a:t>початковим</a:t>
            </a:r>
            <a:r>
              <a:rPr lang="ru-RU" sz="1100" dirty="0"/>
              <a:t> спонсором проекту </a:t>
            </a:r>
            <a:r>
              <a:rPr lang="en-GB" sz="1100" dirty="0"/>
              <a:t>HIT-CF. </a:t>
            </a:r>
            <a:r>
              <a:rPr lang="ru-RU" sz="1100" dirty="0" err="1"/>
              <a:t>Фактично</a:t>
            </a:r>
            <a:r>
              <a:rPr lang="ru-RU" sz="1100" dirty="0"/>
              <a:t> </a:t>
            </a:r>
            <a:r>
              <a:rPr lang="en-GB" sz="1100" dirty="0"/>
              <a:t>HIT-CF </a:t>
            </a:r>
            <a:r>
              <a:rPr lang="ru-RU" sz="1100" dirty="0"/>
              <a:t>повинен </a:t>
            </a:r>
            <a:r>
              <a:rPr lang="ru-RU" sz="1100" dirty="0" err="1"/>
              <a:t>був</a:t>
            </a:r>
            <a:r>
              <a:rPr lang="ru-RU" sz="1100" dirty="0"/>
              <a:t> </a:t>
            </a:r>
            <a:r>
              <a:rPr lang="ru-RU" sz="1100" dirty="0" err="1"/>
              <a:t>офіційно</a:t>
            </a:r>
            <a:r>
              <a:rPr lang="ru-RU" sz="1100" dirty="0"/>
              <a:t> </a:t>
            </a:r>
            <a:r>
              <a:rPr lang="ru-RU" sz="1100" dirty="0" err="1"/>
              <a:t>закінчитися</a:t>
            </a:r>
            <a:r>
              <a:rPr lang="ru-RU" sz="1100" dirty="0"/>
              <a:t> в </a:t>
            </a:r>
            <a:r>
              <a:rPr lang="ru-RU" sz="1100" dirty="0" err="1"/>
              <a:t>грудні</a:t>
            </a:r>
            <a:r>
              <a:rPr lang="ru-RU" sz="1100" dirty="0"/>
              <a:t>. Ми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раді</a:t>
            </a:r>
            <a:r>
              <a:rPr lang="ru-RU" sz="1100" dirty="0"/>
              <a:t> </a:t>
            </a:r>
            <a:r>
              <a:rPr lang="ru-RU" sz="1100" dirty="0" err="1"/>
              <a:t>бачити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європейська</a:t>
            </a:r>
            <a:endParaRPr lang="en-GB" sz="1100" dirty="0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E0C51E58-CF21-2644-1D18-D7AE8ACD59D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1" y="6052845"/>
            <a:ext cx="2339467" cy="1355625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8DE3B08F-E3B9-FE15-115E-8BF2DF16C414}"/>
              </a:ext>
            </a:extLst>
          </p:cNvPr>
          <p:cNvSpPr txBox="1"/>
          <p:nvPr/>
        </p:nvSpPr>
        <p:spPr>
          <a:xfrm>
            <a:off x="-7282" y="7405586"/>
            <a:ext cx="68162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/>
              <a:t>Комісія</a:t>
            </a:r>
            <a:r>
              <a:rPr lang="ru-RU" sz="1100" dirty="0"/>
              <a:t> </a:t>
            </a:r>
            <a:r>
              <a:rPr lang="ru-RU" sz="1100" dirty="0" err="1"/>
              <a:t>визнає</a:t>
            </a:r>
            <a:r>
              <a:rPr lang="ru-RU" sz="1100" dirty="0"/>
              <a:t> </a:t>
            </a:r>
            <a:r>
              <a:rPr lang="ru-RU" sz="1100" dirty="0" err="1"/>
              <a:t>неймовірну</a:t>
            </a:r>
            <a:r>
              <a:rPr lang="ru-RU" sz="1100" dirty="0"/>
              <a:t> </a:t>
            </a:r>
            <a:r>
              <a:rPr lang="ru-RU" sz="1100" dirty="0" err="1"/>
              <a:t>цінність</a:t>
            </a:r>
            <a:r>
              <a:rPr lang="ru-RU" sz="1100" dirty="0"/>
              <a:t> проекту. </a:t>
            </a:r>
            <a:r>
              <a:rPr lang="en-GB" sz="1100" dirty="0"/>
              <a:t>HIT-CF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справді</a:t>
            </a:r>
            <a:r>
              <a:rPr lang="ru-RU" sz="1100" dirty="0"/>
              <a:t> </a:t>
            </a:r>
            <a:r>
              <a:rPr lang="ru-RU" sz="1100" dirty="0" err="1"/>
              <a:t>історичним</a:t>
            </a:r>
            <a:r>
              <a:rPr lang="ru-RU" sz="1100" dirty="0"/>
              <a:t> </a:t>
            </a:r>
            <a:r>
              <a:rPr lang="ru-RU" sz="1100" dirty="0" err="1"/>
              <a:t>досягненням</a:t>
            </a:r>
            <a:r>
              <a:rPr lang="ru-RU" sz="1100" dirty="0"/>
              <a:t>, </a:t>
            </a:r>
            <a:r>
              <a:rPr lang="ru-RU" sz="1100" dirty="0" err="1"/>
              <a:t>оскільки</a:t>
            </a:r>
            <a:r>
              <a:rPr lang="ru-RU" sz="1100" dirty="0"/>
              <a:t> </a:t>
            </a:r>
            <a:r>
              <a:rPr lang="ru-RU" sz="1100" dirty="0" err="1"/>
              <a:t>він</a:t>
            </a:r>
            <a:r>
              <a:rPr lang="ru-RU" sz="1100" dirty="0"/>
              <a:t> </a:t>
            </a:r>
            <a:r>
              <a:rPr lang="ru-RU" sz="1100" dirty="0" err="1"/>
              <a:t>створює</a:t>
            </a:r>
            <a:r>
              <a:rPr lang="ru-RU" sz="1100" dirty="0"/>
              <a:t> </a:t>
            </a:r>
            <a:r>
              <a:rPr lang="ru-RU" sz="1100" dirty="0" err="1"/>
              <a:t>нові</a:t>
            </a:r>
            <a:r>
              <a:rPr lang="ru-RU" sz="1100" dirty="0"/>
              <a:t> шляхи </a:t>
            </a:r>
            <a:r>
              <a:rPr lang="ru-RU" sz="1100" dirty="0" err="1"/>
              <a:t>розробки</a:t>
            </a:r>
            <a:r>
              <a:rPr lang="ru-RU" sz="1100" dirty="0"/>
              <a:t> </a:t>
            </a:r>
            <a:r>
              <a:rPr lang="ru-RU" sz="1100" dirty="0" err="1"/>
              <a:t>ліків</a:t>
            </a:r>
            <a:r>
              <a:rPr lang="ru-RU" sz="1100" dirty="0"/>
              <a:t> для </a:t>
            </a:r>
            <a:r>
              <a:rPr lang="ru-RU" sz="1100" dirty="0" err="1"/>
              <a:t>пацієнтів</a:t>
            </a:r>
            <a:r>
              <a:rPr lang="ru-RU" sz="1100" dirty="0"/>
              <a:t> з </a:t>
            </a:r>
            <a:r>
              <a:rPr lang="ru-RU" sz="1100" dirty="0" err="1"/>
              <a:t>надзвичайно</a:t>
            </a:r>
            <a:r>
              <a:rPr lang="ru-RU" sz="1100" dirty="0"/>
              <a:t> </a:t>
            </a:r>
            <a:r>
              <a:rPr lang="ru-RU" sz="1100" dirty="0" err="1"/>
              <a:t>рідкісними</a:t>
            </a:r>
            <a:r>
              <a:rPr lang="ru-RU" sz="1100" dirty="0"/>
              <a:t> </a:t>
            </a:r>
            <a:r>
              <a:rPr lang="ru-RU" sz="1100" dirty="0" err="1"/>
              <a:t>захворюваннями</a:t>
            </a:r>
            <a:r>
              <a:rPr lang="ru-RU" sz="1100" dirty="0"/>
              <a:t>. </a:t>
            </a:r>
            <a:r>
              <a:rPr lang="ru-RU" sz="1100" dirty="0" err="1"/>
              <a:t>Тісна</a:t>
            </a:r>
            <a:r>
              <a:rPr lang="ru-RU" sz="1100" dirty="0"/>
              <a:t> </a:t>
            </a:r>
            <a:r>
              <a:rPr lang="ru-RU" sz="1100" dirty="0" err="1"/>
              <a:t>співпраця</a:t>
            </a:r>
            <a:r>
              <a:rPr lang="ru-RU" sz="1100" dirty="0"/>
              <a:t> </a:t>
            </a:r>
            <a:r>
              <a:rPr lang="ru-RU" sz="1100" dirty="0" err="1"/>
              <a:t>спільноти</a:t>
            </a:r>
            <a:r>
              <a:rPr lang="ru-RU" sz="1100" dirty="0"/>
              <a:t> </a:t>
            </a:r>
            <a:r>
              <a:rPr lang="ru-RU" sz="1100" dirty="0" err="1"/>
              <a:t>пацієнтів</a:t>
            </a:r>
            <a:r>
              <a:rPr lang="ru-RU" sz="1100" dirty="0"/>
              <a:t>, </a:t>
            </a:r>
            <a:r>
              <a:rPr lang="ru-RU" sz="1100" dirty="0" err="1"/>
              <a:t>опікунів</a:t>
            </a:r>
            <a:r>
              <a:rPr lang="ru-RU" sz="1100" dirty="0"/>
              <a:t>, </a:t>
            </a:r>
            <a:r>
              <a:rPr lang="ru-RU" sz="1100" dirty="0" err="1"/>
              <a:t>наукових</a:t>
            </a:r>
            <a:r>
              <a:rPr lang="ru-RU" sz="1100" dirty="0"/>
              <a:t> </a:t>
            </a:r>
            <a:r>
              <a:rPr lang="ru-RU" sz="1100" dirty="0" err="1"/>
              <a:t>кіл</a:t>
            </a:r>
            <a:r>
              <a:rPr lang="ru-RU" sz="1100" dirty="0"/>
              <a:t> та </a:t>
            </a:r>
            <a:r>
              <a:rPr lang="ru-RU" sz="1100" dirty="0" err="1"/>
              <a:t>регуляторних</a:t>
            </a:r>
            <a:r>
              <a:rPr lang="ru-RU" sz="1100" dirty="0"/>
              <a:t> </a:t>
            </a:r>
            <a:r>
              <a:rPr lang="ru-RU" sz="1100" dirty="0" err="1"/>
              <a:t>органів</a:t>
            </a:r>
            <a:r>
              <a:rPr lang="ru-RU" sz="1100" dirty="0"/>
              <a:t> для </a:t>
            </a:r>
            <a:r>
              <a:rPr lang="ru-RU" sz="1100" dirty="0" err="1"/>
              <a:t>розробки</a:t>
            </a:r>
            <a:r>
              <a:rPr lang="ru-RU" sz="1100" dirty="0"/>
              <a:t> </a:t>
            </a:r>
            <a:r>
              <a:rPr lang="ru-RU" sz="1100" dirty="0" err="1"/>
              <a:t>ліків</a:t>
            </a:r>
            <a:r>
              <a:rPr lang="ru-RU" sz="1100" dirty="0"/>
              <a:t> </a:t>
            </a:r>
            <a:r>
              <a:rPr lang="ru-RU" sz="1100" dirty="0" err="1"/>
              <a:t>доступним</a:t>
            </a:r>
            <a:r>
              <a:rPr lang="ru-RU" sz="1100" dirty="0"/>
              <a:t> способом </a:t>
            </a:r>
            <a:r>
              <a:rPr lang="ru-RU" sz="1100" dirty="0" err="1"/>
              <a:t>є</a:t>
            </a:r>
            <a:r>
              <a:rPr lang="ru-RU" sz="1100" dirty="0"/>
              <a:t> </a:t>
            </a:r>
            <a:r>
              <a:rPr lang="ru-RU" sz="1100" dirty="0" err="1"/>
              <a:t>безпрецедентною</a:t>
            </a:r>
            <a:r>
              <a:rPr lang="ru-RU" sz="1100" dirty="0"/>
              <a:t>. Ми щиро </a:t>
            </a:r>
            <a:r>
              <a:rPr lang="ru-RU" sz="1100" dirty="0" err="1"/>
              <a:t>сподіваємося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Комісія</a:t>
            </a:r>
            <a:r>
              <a:rPr lang="ru-RU" sz="1100" dirty="0"/>
              <a:t> </a:t>
            </a:r>
            <a:r>
              <a:rPr lang="ru-RU" sz="1100" dirty="0" err="1"/>
              <a:t>незабаром</a:t>
            </a:r>
            <a:r>
              <a:rPr lang="ru-RU" sz="1100" dirty="0"/>
              <a:t> </a:t>
            </a:r>
            <a:r>
              <a:rPr lang="ru-RU" sz="1100" dirty="0" err="1"/>
              <a:t>надасть</a:t>
            </a:r>
            <a:r>
              <a:rPr lang="ru-RU" sz="1100" dirty="0"/>
              <a:t> </a:t>
            </a:r>
            <a:r>
              <a:rPr lang="ru-RU" sz="1100" dirty="0" err="1"/>
              <a:t>продовження</a:t>
            </a:r>
            <a:r>
              <a:rPr lang="ru-RU" sz="1100" dirty="0"/>
              <a:t>, до </a:t>
            </a:r>
            <a:r>
              <a:rPr lang="ru-RU" sz="1100" dirty="0" err="1"/>
              <a:t>грудня</a:t>
            </a:r>
            <a:r>
              <a:rPr lang="ru-RU" sz="1100" dirty="0"/>
              <a:t> 2024 року. 
Зараз команда </a:t>
            </a:r>
            <a:r>
              <a:rPr lang="en-GB" sz="1100" dirty="0"/>
              <a:t>HIT-CF </a:t>
            </a:r>
            <a:r>
              <a:rPr lang="ru-RU" sz="1100" dirty="0" err="1"/>
              <a:t>готує</a:t>
            </a:r>
            <a:r>
              <a:rPr lang="ru-RU" sz="1100" dirty="0"/>
              <a:t> все, </a:t>
            </a:r>
            <a:r>
              <a:rPr lang="ru-RU" sz="1100" dirty="0" err="1"/>
              <a:t>щоб</a:t>
            </a:r>
            <a:r>
              <a:rPr lang="ru-RU" sz="1100" dirty="0"/>
              <a:t> повторно подати </a:t>
            </a:r>
            <a:r>
              <a:rPr lang="en-GB" sz="1100" dirty="0"/>
              <a:t>CHOICES </a:t>
            </a:r>
            <a:r>
              <a:rPr lang="ru-RU" sz="1100" dirty="0"/>
              <a:t>до </a:t>
            </a:r>
            <a:r>
              <a:rPr lang="en-GB" sz="1100" dirty="0"/>
              <a:t>CTIS, </a:t>
            </a:r>
            <a:r>
              <a:rPr lang="ru-RU" sz="1100" dirty="0"/>
              <a:t>і, </a:t>
            </a:r>
            <a:r>
              <a:rPr lang="ru-RU" sz="1100" dirty="0" err="1"/>
              <a:t>якщо</a:t>
            </a:r>
            <a:r>
              <a:rPr lang="ru-RU" sz="1100" dirty="0"/>
              <a:t> все </a:t>
            </a:r>
            <a:r>
              <a:rPr lang="ru-RU" sz="1100" dirty="0" err="1"/>
              <a:t>піде</a:t>
            </a:r>
            <a:r>
              <a:rPr lang="ru-RU" sz="1100" dirty="0"/>
              <a:t> добре, </a:t>
            </a:r>
            <a:r>
              <a:rPr lang="en-GB" sz="1100" dirty="0"/>
              <a:t>CHOICES </a:t>
            </a:r>
            <a:r>
              <a:rPr lang="ru-RU" sz="1100" dirty="0" err="1"/>
              <a:t>має</a:t>
            </a:r>
            <a:r>
              <a:rPr lang="ru-RU" sz="1100" dirty="0"/>
              <a:t> </a:t>
            </a:r>
            <a:r>
              <a:rPr lang="ru-RU" sz="1100" dirty="0" err="1"/>
              <a:t>розпочатися</a:t>
            </a:r>
            <a:r>
              <a:rPr lang="ru-RU" sz="1100" dirty="0"/>
              <a:t> на початку 2024 року.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означає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до початку </a:t>
            </a:r>
            <a:r>
              <a:rPr lang="ru-RU" sz="1100" dirty="0" err="1"/>
              <a:t>наступного</a:t>
            </a:r>
            <a:r>
              <a:rPr lang="ru-RU" sz="1100" dirty="0"/>
              <a:t> року перший з 52 </a:t>
            </a:r>
            <a:r>
              <a:rPr lang="ru-RU" sz="1100" dirty="0" err="1"/>
              <a:t>відібраних</a:t>
            </a:r>
            <a:r>
              <a:rPr lang="ru-RU" sz="1100" dirty="0"/>
              <a:t> </a:t>
            </a:r>
            <a:r>
              <a:rPr lang="ru-RU" sz="1100" dirty="0" err="1"/>
              <a:t>учасників</a:t>
            </a:r>
            <a:r>
              <a:rPr lang="ru-RU" sz="1100" dirty="0"/>
              <a:t> </a:t>
            </a:r>
            <a:r>
              <a:rPr lang="en-GB" sz="1100" dirty="0"/>
              <a:t>HIT-CF (</a:t>
            </a:r>
            <a:r>
              <a:rPr lang="ru-RU" sz="1100" dirty="0"/>
              <a:t>на </a:t>
            </a:r>
            <a:r>
              <a:rPr lang="ru-RU" sz="1100" dirty="0" err="1"/>
              <a:t>основі</a:t>
            </a:r>
            <a:r>
              <a:rPr lang="ru-RU" sz="1100" dirty="0"/>
              <a:t> </a:t>
            </a:r>
            <a:r>
              <a:rPr lang="ru-RU" sz="1100" dirty="0" err="1"/>
              <a:t>органоїдної</a:t>
            </a:r>
            <a:r>
              <a:rPr lang="ru-RU" sz="1100" dirty="0"/>
              <a:t> </a:t>
            </a:r>
            <a:r>
              <a:rPr lang="ru-RU" sz="1100" dirty="0" err="1"/>
              <a:t>відповіді</a:t>
            </a:r>
            <a:r>
              <a:rPr lang="ru-RU" sz="1100" dirty="0"/>
              <a:t>) буде </a:t>
            </a:r>
            <a:r>
              <a:rPr lang="ru-RU" sz="1100" dirty="0" err="1"/>
              <a:t>проходити</a:t>
            </a:r>
            <a:r>
              <a:rPr lang="ru-RU" sz="1100" dirty="0"/>
              <a:t> </a:t>
            </a:r>
            <a:r>
              <a:rPr lang="ru-RU" sz="1100" dirty="0" err="1"/>
              <a:t>лікування</a:t>
            </a:r>
            <a:r>
              <a:rPr lang="ru-RU" sz="1100" dirty="0"/>
              <a:t> </a:t>
            </a:r>
            <a:r>
              <a:rPr lang="ru-RU" sz="1100" dirty="0" err="1"/>
              <a:t>новими</a:t>
            </a:r>
            <a:r>
              <a:rPr lang="ru-RU" sz="1100" dirty="0"/>
              <a:t> препаратами. </a:t>
            </a:r>
            <a:r>
              <a:rPr lang="ru-RU" sz="1100" dirty="0" err="1"/>
              <a:t>Відібрані</a:t>
            </a:r>
            <a:r>
              <a:rPr lang="ru-RU" sz="1100" dirty="0"/>
              <a:t> люди </a:t>
            </a:r>
            <a:r>
              <a:rPr lang="ru-RU" sz="1100" dirty="0" err="1"/>
              <a:t>вже</a:t>
            </a:r>
            <a:r>
              <a:rPr lang="ru-RU" sz="1100" dirty="0"/>
              <a:t> </a:t>
            </a:r>
            <a:r>
              <a:rPr lang="ru-RU" sz="1100" dirty="0" err="1"/>
              <a:t>були</a:t>
            </a:r>
            <a:r>
              <a:rPr lang="ru-RU" sz="1100" dirty="0"/>
              <a:t> </a:t>
            </a:r>
            <a:r>
              <a:rPr lang="ru-RU" sz="1100" dirty="0" err="1"/>
              <a:t>проінформовані</a:t>
            </a:r>
            <a:r>
              <a:rPr lang="ru-RU" sz="1100" dirty="0"/>
              <a:t> про </a:t>
            </a:r>
            <a:r>
              <a:rPr lang="ru-RU" sz="1100" dirty="0" err="1"/>
              <a:t>це</a:t>
            </a:r>
            <a:r>
              <a:rPr lang="ru-RU" sz="1100" dirty="0"/>
              <a:t>. Ми </a:t>
            </a:r>
            <a:r>
              <a:rPr lang="ru-RU" sz="1100" dirty="0" err="1"/>
              <a:t>ведемо</a:t>
            </a:r>
            <a:r>
              <a:rPr lang="ru-RU" sz="1100" dirty="0"/>
              <a:t> переговори з </a:t>
            </a:r>
            <a:r>
              <a:rPr lang="ru-RU" sz="1100" dirty="0" err="1"/>
              <a:t>іншими</a:t>
            </a:r>
            <a:r>
              <a:rPr lang="ru-RU" sz="1100" dirty="0"/>
              <a:t> партнерами, </a:t>
            </a:r>
            <a:r>
              <a:rPr lang="ru-RU" sz="1100" dirty="0" err="1"/>
              <a:t>щоб</a:t>
            </a:r>
            <a:r>
              <a:rPr lang="ru-RU" sz="1100" dirty="0"/>
              <a:t> </a:t>
            </a:r>
            <a:r>
              <a:rPr lang="ru-RU" sz="1100" dirty="0" err="1"/>
              <a:t>організувати</a:t>
            </a:r>
            <a:r>
              <a:rPr lang="ru-RU" sz="1100" dirty="0"/>
              <a:t> </a:t>
            </a:r>
            <a:r>
              <a:rPr lang="ru-RU" sz="1100" dirty="0" err="1"/>
              <a:t>випробування</a:t>
            </a:r>
            <a:r>
              <a:rPr lang="ru-RU" sz="1100" dirty="0"/>
              <a:t> для тих, </a:t>
            </a:r>
            <a:r>
              <a:rPr lang="ru-RU" sz="1100" dirty="0" err="1"/>
              <a:t>хто</a:t>
            </a:r>
            <a:r>
              <a:rPr lang="ru-RU" sz="1100" dirty="0"/>
              <a:t> не </a:t>
            </a:r>
            <a:r>
              <a:rPr lang="ru-RU" sz="1100" dirty="0" err="1"/>
              <a:t>може</a:t>
            </a:r>
            <a:r>
              <a:rPr lang="ru-RU" sz="1100" dirty="0"/>
              <a:t> </a:t>
            </a:r>
            <a:r>
              <a:rPr lang="ru-RU" sz="1100" dirty="0" err="1"/>
              <a:t>брати</a:t>
            </a:r>
            <a:r>
              <a:rPr lang="ru-RU" sz="1100" dirty="0"/>
              <a:t> участь у </a:t>
            </a:r>
            <a:r>
              <a:rPr lang="en-GB" sz="1100" dirty="0"/>
              <a:t>CHOICES. </a:t>
            </a:r>
            <a:r>
              <a:rPr lang="ru-RU" sz="1100" dirty="0"/>
              <a:t>Ми </a:t>
            </a:r>
            <a:r>
              <a:rPr lang="ru-RU" sz="1100" dirty="0" err="1"/>
              <a:t>сподіваємося</a:t>
            </a:r>
            <a:r>
              <a:rPr lang="ru-RU" sz="1100" dirty="0"/>
              <a:t> </a:t>
            </a:r>
            <a:r>
              <a:rPr lang="ru-RU" sz="1100" dirty="0" err="1"/>
              <a:t>повідомити</a:t>
            </a:r>
            <a:r>
              <a:rPr lang="ru-RU" sz="1100" dirty="0"/>
              <a:t> вас про </a:t>
            </a:r>
            <a:r>
              <a:rPr lang="ru-RU" sz="1100" dirty="0" err="1"/>
              <a:t>це</a:t>
            </a:r>
            <a:r>
              <a:rPr lang="ru-RU" sz="1100" dirty="0"/>
              <a:t> в </a:t>
            </a:r>
            <a:r>
              <a:rPr lang="ru-RU" sz="1100" dirty="0" err="1"/>
              <a:t>наступному</a:t>
            </a:r>
            <a:r>
              <a:rPr lang="ru-RU" sz="1100" dirty="0"/>
              <a:t> </a:t>
            </a:r>
            <a:r>
              <a:rPr lang="ru-RU" sz="1100" dirty="0" err="1"/>
              <a:t>інформаційному</a:t>
            </a:r>
            <a:r>
              <a:rPr lang="ru-RU" sz="1100" dirty="0"/>
              <a:t> </a:t>
            </a:r>
            <a:r>
              <a:rPr lang="ru-RU" sz="1100" dirty="0" err="1"/>
              <a:t>листі</a:t>
            </a:r>
            <a:r>
              <a:rPr lang="ru-RU" sz="1100" dirty="0"/>
              <a:t>.</a:t>
            </a:r>
            <a:endParaRPr lang="en-GB" sz="1100" dirty="0"/>
          </a:p>
        </p:txBody>
      </p:sp>
      <p:sp>
        <p:nvSpPr>
          <p:cNvPr id="51" name="Rounded Rectangle 14">
            <a:extLst>
              <a:ext uri="{FF2B5EF4-FFF2-40B4-BE49-F238E27FC236}">
                <a16:creationId xmlns:a16="http://schemas.microsoft.com/office/drawing/2014/main" id="{3F516B1A-2890-48EA-AC39-9EAE9EFAC6AB}"/>
              </a:ext>
            </a:extLst>
          </p:cNvPr>
          <p:cNvSpPr/>
          <p:nvPr/>
        </p:nvSpPr>
        <p:spPr>
          <a:xfrm>
            <a:off x="11927" y="3925109"/>
            <a:ext cx="6797040" cy="31627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err="1">
                <a:solidFill>
                  <a:schemeClr val="accent2"/>
                </a:solidFill>
              </a:rPr>
              <a:t>Багато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затримок</a:t>
            </a:r>
            <a:endParaRPr lang="en-US" sz="1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0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8E35EA8-602B-6B1D-53C6-C6D21BEB141B}"/>
              </a:ext>
            </a:extLst>
          </p:cNvPr>
          <p:cNvSpPr/>
          <p:nvPr/>
        </p:nvSpPr>
        <p:spPr>
          <a:xfrm>
            <a:off x="0" y="0"/>
            <a:ext cx="6858000" cy="340822"/>
          </a:xfrm>
          <a:prstGeom prst="rect">
            <a:avLst/>
          </a:prstGeom>
          <a:solidFill>
            <a:srgbClr val="F1862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D87A072-8BCF-4677-0FB9-8721C6998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77" y="405753"/>
            <a:ext cx="1796060" cy="83478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A12C22A-F3CF-A795-18A9-874809B373E6}"/>
              </a:ext>
            </a:extLst>
          </p:cNvPr>
          <p:cNvSpPr txBox="1">
            <a:spLocks/>
          </p:cNvSpPr>
          <p:nvPr/>
        </p:nvSpPr>
        <p:spPr bwMode="auto">
          <a:xfrm>
            <a:off x="96801" y="340934"/>
            <a:ext cx="7402513" cy="6291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2000" dirty="0" err="1">
                <a:solidFill>
                  <a:schemeClr val="tx1"/>
                </a:solidFill>
              </a:rPr>
              <a:t>Інформаційний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бюлетень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nl-NL" sz="2000" dirty="0">
                <a:solidFill>
                  <a:schemeClr val="tx1"/>
                </a:solidFill>
              </a:rPr>
              <a:t>HIT-CF Europe</a:t>
            </a:r>
            <a:endParaRPr lang="uk-UA" sz="2000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000" b="0" dirty="0" err="1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Серпень</a:t>
            </a:r>
            <a:r>
              <a:rPr lang="nl-NL" sz="2000" b="0" noProof="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2023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6">
            <a:hlinkClick r:id="rId3"/>
            <a:extLst>
              <a:ext uri="{FF2B5EF4-FFF2-40B4-BE49-F238E27FC236}">
                <a16:creationId xmlns:a16="http://schemas.microsoft.com/office/drawing/2014/main" id="{58FEC75C-AD9B-5B2C-2ACB-E92647A41819}"/>
              </a:ext>
            </a:extLst>
          </p:cNvPr>
          <p:cNvSpPr/>
          <p:nvPr/>
        </p:nvSpPr>
        <p:spPr>
          <a:xfrm>
            <a:off x="0" y="1307961"/>
            <a:ext cx="6858000" cy="769328"/>
          </a:xfrm>
          <a:prstGeom prst="rect">
            <a:avLst/>
          </a:prstGeom>
          <a:solidFill>
            <a:srgbClr val="F1862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Ins="198000" rtlCol="0" anchor="ctr" anchorCtr="0"/>
          <a:lstStyle/>
          <a:p>
            <a:r>
              <a:rPr lang="ru-RU" sz="1200" dirty="0"/>
              <a:t>Проект </a:t>
            </a:r>
            <a:r>
              <a:rPr lang="en-GB" sz="1200" dirty="0"/>
              <a:t>HIT-CF Europe </a:t>
            </a:r>
            <a:r>
              <a:rPr lang="ru-RU" sz="1200" dirty="0" err="1"/>
              <a:t>має</a:t>
            </a:r>
            <a:r>
              <a:rPr lang="ru-RU" sz="1200" dirty="0"/>
              <a:t> на </a:t>
            </a:r>
            <a:r>
              <a:rPr lang="ru-RU" sz="1200" dirty="0" err="1"/>
              <a:t>меті</a:t>
            </a:r>
            <a:r>
              <a:rPr lang="ru-RU" sz="1200" dirty="0"/>
              <a:t> </a:t>
            </a:r>
            <a:r>
              <a:rPr lang="ru-RU" sz="1200" dirty="0" err="1"/>
              <a:t>надати</a:t>
            </a:r>
            <a:r>
              <a:rPr lang="ru-RU" sz="1200" dirty="0"/>
              <a:t> </a:t>
            </a:r>
            <a:r>
              <a:rPr lang="ru-RU" sz="1200" dirty="0" err="1"/>
              <a:t>нові</a:t>
            </a:r>
            <a:r>
              <a:rPr lang="ru-RU" sz="1200" dirty="0"/>
              <a:t> </a:t>
            </a:r>
            <a:r>
              <a:rPr lang="ru-RU" sz="1200" dirty="0" err="1"/>
              <a:t>варіанти</a:t>
            </a:r>
            <a:r>
              <a:rPr lang="ru-RU" sz="1200" dirty="0"/>
              <a:t> </a:t>
            </a:r>
            <a:r>
              <a:rPr lang="ru-RU" sz="1200" dirty="0" err="1"/>
              <a:t>лікування</a:t>
            </a:r>
            <a:r>
              <a:rPr lang="ru-RU" sz="1200" dirty="0"/>
              <a:t> людям з </a:t>
            </a:r>
            <a:r>
              <a:rPr lang="ru-RU" sz="1200" dirty="0" err="1"/>
              <a:t>муковісцидозом</a:t>
            </a:r>
            <a:r>
              <a:rPr lang="ru-RU" sz="1200" dirty="0"/>
              <a:t> (</a:t>
            </a:r>
            <a:r>
              <a:rPr lang="en-GB" sz="1200" dirty="0"/>
              <a:t>CF) </a:t>
            </a:r>
            <a:r>
              <a:rPr lang="ru-RU" sz="1200" dirty="0"/>
              <a:t>та </a:t>
            </a:r>
            <a:r>
              <a:rPr lang="ru-RU" sz="1200" dirty="0" err="1"/>
              <a:t>надзвичайно</a:t>
            </a:r>
            <a:r>
              <a:rPr lang="ru-RU" sz="1200" dirty="0"/>
              <a:t> </a:t>
            </a:r>
            <a:r>
              <a:rPr lang="ru-RU" sz="1200" dirty="0" err="1"/>
              <a:t>рідкісними</a:t>
            </a:r>
            <a:r>
              <a:rPr lang="ru-RU" sz="1200" dirty="0"/>
              <a:t> </a:t>
            </a:r>
            <a:r>
              <a:rPr lang="ru-RU" sz="1200" dirty="0" err="1"/>
              <a:t>генетичними</a:t>
            </a:r>
            <a:r>
              <a:rPr lang="ru-RU" sz="1200" dirty="0"/>
              <a:t> </a:t>
            </a:r>
            <a:r>
              <a:rPr lang="ru-RU" sz="1200" dirty="0" err="1"/>
              <a:t>профілями</a:t>
            </a:r>
            <a:r>
              <a:rPr lang="ru-RU" sz="1200" dirty="0"/>
              <a:t>. Проект буде </a:t>
            </a:r>
            <a:r>
              <a:rPr lang="ru-RU" sz="1200" dirty="0" err="1"/>
              <a:t>оцінювати</a:t>
            </a:r>
            <a:r>
              <a:rPr lang="ru-RU" sz="1200" dirty="0"/>
              <a:t> </a:t>
            </a:r>
            <a:r>
              <a:rPr lang="ru-RU" sz="1200" dirty="0" err="1"/>
              <a:t>ефективність</a:t>
            </a:r>
            <a:r>
              <a:rPr lang="ru-RU" sz="1200" dirty="0"/>
              <a:t> та </a:t>
            </a:r>
            <a:r>
              <a:rPr lang="ru-RU" sz="1200" dirty="0" err="1"/>
              <a:t>безпеку</a:t>
            </a:r>
            <a:r>
              <a:rPr lang="ru-RU" sz="1200" dirty="0"/>
              <a:t> </a:t>
            </a:r>
            <a:r>
              <a:rPr lang="ru-RU" sz="1200" dirty="0" err="1"/>
              <a:t>кандидатів</a:t>
            </a:r>
            <a:r>
              <a:rPr lang="ru-RU" sz="1200" dirty="0"/>
              <a:t> на </a:t>
            </a:r>
            <a:r>
              <a:rPr lang="ru-RU" sz="1200" dirty="0" err="1"/>
              <a:t>ліки</a:t>
            </a:r>
            <a:r>
              <a:rPr lang="ru-RU" sz="1200" dirty="0"/>
              <a:t>, </a:t>
            </a:r>
            <a:r>
              <a:rPr lang="ru-RU" sz="1200" dirty="0" err="1"/>
              <a:t>наданих</a:t>
            </a:r>
            <a:r>
              <a:rPr lang="ru-RU" sz="1200" dirty="0"/>
              <a:t> </a:t>
            </a:r>
            <a:r>
              <a:rPr lang="ru-RU" sz="1200" dirty="0" err="1"/>
              <a:t>співпрацюючими</a:t>
            </a:r>
            <a:r>
              <a:rPr lang="ru-RU" sz="1200" dirty="0"/>
              <a:t> </a:t>
            </a:r>
            <a:r>
              <a:rPr lang="ru-RU" sz="1200" dirty="0" err="1"/>
              <a:t>фармацевтичними</a:t>
            </a:r>
            <a:r>
              <a:rPr lang="ru-RU" sz="1200" dirty="0"/>
              <a:t> </a:t>
            </a:r>
            <a:r>
              <a:rPr lang="ru-RU" sz="1200" dirty="0" err="1"/>
              <a:t>компаніями</a:t>
            </a:r>
            <a:r>
              <a:rPr lang="ru-RU" sz="1200" dirty="0"/>
              <a:t> у </a:t>
            </a:r>
            <a:r>
              <a:rPr lang="ru-RU" sz="1200" dirty="0" err="1"/>
              <a:t>пацієнтів</a:t>
            </a:r>
            <a:r>
              <a:rPr lang="ru-RU" sz="1200" dirty="0"/>
              <a:t>, </a:t>
            </a:r>
            <a:r>
              <a:rPr lang="ru-RU" sz="1200" dirty="0" err="1"/>
              <a:t>відібраних</a:t>
            </a:r>
            <a:r>
              <a:rPr lang="ru-RU" sz="1200" dirty="0"/>
              <a:t> за </a:t>
            </a:r>
            <a:r>
              <a:rPr lang="ru-RU" sz="1200" dirty="0" err="1"/>
              <a:t>допомогою</a:t>
            </a:r>
            <a:r>
              <a:rPr lang="ru-RU" sz="1200" dirty="0"/>
              <a:t> </a:t>
            </a:r>
            <a:r>
              <a:rPr lang="ru-RU" sz="1200" dirty="0" err="1"/>
              <a:t>попередніх</a:t>
            </a:r>
            <a:r>
              <a:rPr lang="ru-RU" sz="1200" dirty="0"/>
              <a:t> </a:t>
            </a:r>
            <a:r>
              <a:rPr lang="ru-RU" sz="1200" dirty="0" err="1"/>
              <a:t>тестів</a:t>
            </a:r>
            <a:r>
              <a:rPr lang="ru-RU" sz="1200" dirty="0"/>
              <a:t> у </a:t>
            </a:r>
            <a:r>
              <a:rPr lang="ru-RU" sz="1200" dirty="0" err="1"/>
              <a:t>лабораторії</a:t>
            </a:r>
            <a:r>
              <a:rPr lang="ru-RU" sz="1200" dirty="0"/>
              <a:t> на </a:t>
            </a:r>
            <a:r>
              <a:rPr lang="ru-RU" sz="1200" dirty="0" err="1"/>
              <a:t>їх</a:t>
            </a:r>
            <a:r>
              <a:rPr lang="ru-RU" sz="1200" dirty="0"/>
              <a:t> </a:t>
            </a:r>
            <a:r>
              <a:rPr lang="ru-RU" sz="1200" dirty="0" err="1"/>
              <a:t>міні</a:t>
            </a:r>
            <a:r>
              <a:rPr lang="ru-RU" sz="1200" dirty="0"/>
              <a:t>-кишечнику – так </a:t>
            </a:r>
            <a:r>
              <a:rPr lang="ru-RU" sz="1200" dirty="0" err="1"/>
              <a:t>званих</a:t>
            </a:r>
            <a:r>
              <a:rPr lang="ru-RU" sz="1200" dirty="0"/>
              <a:t> </a:t>
            </a:r>
            <a:r>
              <a:rPr lang="ru-RU" sz="1200" dirty="0" err="1"/>
              <a:t>органоїдами</a:t>
            </a:r>
            <a:r>
              <a:rPr lang="en-US" sz="1200" dirty="0"/>
              <a:t>.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F1DA9E6E-4406-EB93-81ED-F77163E3FCEA}"/>
              </a:ext>
            </a:extLst>
          </p:cNvPr>
          <p:cNvSpPr/>
          <p:nvPr/>
        </p:nvSpPr>
        <p:spPr>
          <a:xfrm>
            <a:off x="-7283" y="2145503"/>
            <a:ext cx="6797040" cy="31627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err="1">
                <a:solidFill>
                  <a:schemeClr val="accent2"/>
                </a:solidFill>
              </a:rPr>
              <a:t>Ваші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персональні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 err="1">
                <a:solidFill>
                  <a:schemeClr val="accent2"/>
                </a:solidFill>
              </a:rPr>
              <a:t>результати</a:t>
            </a: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9EE2B5CB-34E8-D550-7036-1E00E2ABAE18}"/>
              </a:ext>
            </a:extLst>
          </p:cNvPr>
          <p:cNvSpPr txBox="1"/>
          <p:nvPr/>
        </p:nvSpPr>
        <p:spPr>
          <a:xfrm>
            <a:off x="-7283" y="2426687"/>
            <a:ext cx="67612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Ми </a:t>
            </a:r>
            <a:r>
              <a:rPr lang="ru-RU" sz="1100" dirty="0" err="1"/>
              <a:t>розуміємо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ви</a:t>
            </a:r>
            <a:r>
              <a:rPr lang="ru-RU" sz="1100" dirty="0"/>
              <a:t>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хочете</a:t>
            </a:r>
            <a:r>
              <a:rPr lang="ru-RU" sz="1100" dirty="0"/>
              <a:t> </a:t>
            </a:r>
            <a:r>
              <a:rPr lang="ru-RU" sz="1100" dirty="0" err="1"/>
              <a:t>дізнатися</a:t>
            </a:r>
            <a:r>
              <a:rPr lang="ru-RU" sz="1100" dirty="0"/>
              <a:t>, як </a:t>
            </a:r>
            <a:r>
              <a:rPr lang="ru-RU" sz="1100" dirty="0" err="1"/>
              <a:t>ваші</a:t>
            </a:r>
            <a:r>
              <a:rPr lang="ru-RU" sz="1100" dirty="0"/>
              <a:t> </a:t>
            </a:r>
            <a:r>
              <a:rPr lang="ru-RU" sz="1100" dirty="0" err="1"/>
              <a:t>органоїди</a:t>
            </a:r>
            <a:r>
              <a:rPr lang="ru-RU" sz="1100" dirty="0"/>
              <a:t> </a:t>
            </a:r>
            <a:r>
              <a:rPr lang="ru-RU" sz="1100" dirty="0" err="1"/>
              <a:t>відреагували</a:t>
            </a:r>
            <a:r>
              <a:rPr lang="ru-RU" sz="1100" dirty="0"/>
              <a:t> на </a:t>
            </a:r>
            <a:r>
              <a:rPr lang="ru-RU" sz="1100" dirty="0" err="1"/>
              <a:t>випробувані</a:t>
            </a:r>
            <a:r>
              <a:rPr lang="ru-RU" sz="1100" dirty="0"/>
              <a:t> </a:t>
            </a:r>
            <a:r>
              <a:rPr lang="ru-RU" sz="1100" dirty="0" err="1"/>
              <a:t>препарати</a:t>
            </a:r>
            <a:r>
              <a:rPr lang="ru-RU" sz="1100" dirty="0"/>
              <a:t>, особливо на вертекс-модулятор </a:t>
            </a:r>
            <a:r>
              <a:rPr lang="en-GB" sz="1100" dirty="0" err="1"/>
              <a:t>Tezacaftor</a:t>
            </a:r>
            <a:r>
              <a:rPr lang="en-GB" sz="1100" dirty="0"/>
              <a:t>/Ivacaftor (</a:t>
            </a:r>
            <a:r>
              <a:rPr lang="en-GB" sz="1100" dirty="0" err="1"/>
              <a:t>Symkevi</a:t>
            </a:r>
            <a:r>
              <a:rPr lang="en-GB" sz="1100" dirty="0"/>
              <a:t>), </a:t>
            </a:r>
            <a:r>
              <a:rPr lang="ru-RU" sz="1100" dirty="0"/>
              <a:t>і ми </a:t>
            </a:r>
            <a:r>
              <a:rPr lang="ru-RU" sz="1100" dirty="0" err="1"/>
              <a:t>отримуємо</a:t>
            </a:r>
            <a:r>
              <a:rPr lang="ru-RU" sz="1100" dirty="0"/>
              <a:t> </a:t>
            </a:r>
            <a:r>
              <a:rPr lang="ru-RU" sz="1100" dirty="0" err="1"/>
              <a:t>багато</a:t>
            </a:r>
            <a:r>
              <a:rPr lang="ru-RU" sz="1100" dirty="0"/>
              <a:t> </a:t>
            </a:r>
            <a:r>
              <a:rPr lang="ru-RU" sz="1100" dirty="0" err="1"/>
              <a:t>запитань</a:t>
            </a:r>
            <a:r>
              <a:rPr lang="ru-RU" sz="1100" dirty="0"/>
              <a:t> з </a:t>
            </a:r>
            <a:r>
              <a:rPr lang="ru-RU" sz="1100" dirty="0" err="1"/>
              <a:t>цього</a:t>
            </a:r>
            <a:r>
              <a:rPr lang="ru-RU" sz="1100" dirty="0"/>
              <a:t> приводу. На той час, коли </a:t>
            </a:r>
            <a:r>
              <a:rPr lang="ru-RU" sz="1100" dirty="0" err="1"/>
              <a:t>ви</a:t>
            </a:r>
            <a:r>
              <a:rPr lang="ru-RU" sz="1100" dirty="0"/>
              <a:t> </a:t>
            </a:r>
            <a:r>
              <a:rPr lang="ru-RU" sz="1100" dirty="0" err="1"/>
              <a:t>прочитаєте</a:t>
            </a:r>
            <a:r>
              <a:rPr lang="ru-RU" sz="1100" dirty="0"/>
              <a:t> </a:t>
            </a:r>
            <a:r>
              <a:rPr lang="ru-RU" sz="1100" dirty="0" err="1"/>
              <a:t>цей</a:t>
            </a:r>
            <a:r>
              <a:rPr lang="ru-RU" sz="1100" dirty="0"/>
              <a:t> </a:t>
            </a:r>
            <a:r>
              <a:rPr lang="ru-RU" sz="1100" dirty="0" err="1"/>
              <a:t>інформаційний</a:t>
            </a:r>
            <a:r>
              <a:rPr lang="ru-RU" sz="1100" dirty="0"/>
              <a:t> </a:t>
            </a:r>
            <a:r>
              <a:rPr lang="ru-RU" sz="1100" dirty="0" err="1"/>
              <a:t>бюлетень</a:t>
            </a:r>
            <a:r>
              <a:rPr lang="ru-RU" sz="1100" dirty="0"/>
              <a:t>, </a:t>
            </a:r>
            <a:r>
              <a:rPr lang="ru-RU" sz="1100" dirty="0" err="1"/>
              <a:t>ті</a:t>
            </a:r>
            <a:r>
              <a:rPr lang="ru-RU" sz="1100" dirty="0"/>
              <a:t> </a:t>
            </a:r>
            <a:r>
              <a:rPr lang="ru-RU" sz="1100" dirty="0" err="1"/>
              <a:t>учасники</a:t>
            </a:r>
            <a:r>
              <a:rPr lang="ru-RU" sz="1100" dirty="0"/>
              <a:t> </a:t>
            </a:r>
            <a:r>
              <a:rPr lang="en-GB" sz="1100" dirty="0"/>
              <a:t>HIT-CF, </a:t>
            </a:r>
            <a:r>
              <a:rPr lang="ru-RU" sz="1100" dirty="0" err="1"/>
              <a:t>яких</a:t>
            </a:r>
            <a:r>
              <a:rPr lang="ru-RU" sz="1100" dirty="0"/>
              <a:t> не запросили на </a:t>
            </a:r>
            <a:r>
              <a:rPr lang="en-GB" sz="1100" dirty="0"/>
              <a:t>CHOICES, </a:t>
            </a:r>
            <a:r>
              <a:rPr lang="ru-RU" sz="1100" dirty="0" err="1"/>
              <a:t>повинні</a:t>
            </a:r>
            <a:r>
              <a:rPr lang="ru-RU" sz="1100" dirty="0"/>
              <a:t> </a:t>
            </a:r>
            <a:r>
              <a:rPr lang="ru-RU" sz="1100" dirty="0" err="1"/>
              <a:t>були</a:t>
            </a:r>
            <a:r>
              <a:rPr lang="ru-RU" sz="1100" dirty="0"/>
              <a:t> </a:t>
            </a:r>
            <a:r>
              <a:rPr lang="ru-RU" sz="1100" dirty="0" err="1"/>
              <a:t>отримати</a:t>
            </a:r>
            <a:r>
              <a:rPr lang="ru-RU" sz="1100" dirty="0"/>
              <a:t> лист через </a:t>
            </a:r>
            <a:r>
              <a:rPr lang="ru-RU" sz="1100" dirty="0" err="1"/>
              <a:t>свого</a:t>
            </a:r>
            <a:r>
              <a:rPr lang="ru-RU" sz="1100" dirty="0"/>
              <a:t> </a:t>
            </a:r>
            <a:r>
              <a:rPr lang="ru-RU" sz="1100" dirty="0" err="1"/>
              <a:t>лікаря</a:t>
            </a:r>
            <a:r>
              <a:rPr lang="ru-RU" sz="1100" dirty="0"/>
              <a:t> </a:t>
            </a:r>
            <a:r>
              <a:rPr lang="en-GB" sz="1100" dirty="0"/>
              <a:t>CF </a:t>
            </a:r>
            <a:r>
              <a:rPr lang="ru-RU" sz="1100" dirty="0"/>
              <a:t>з </a:t>
            </a:r>
            <a:r>
              <a:rPr lang="ru-RU" sz="1100" dirty="0" err="1"/>
              <a:t>індивідуальним</a:t>
            </a:r>
            <a:r>
              <a:rPr lang="ru-RU" sz="1100" dirty="0"/>
              <a:t> результатом </a:t>
            </a:r>
            <a:r>
              <a:rPr lang="ru-RU" sz="1100" dirty="0" err="1"/>
              <a:t>Симкеві</a:t>
            </a:r>
            <a:r>
              <a:rPr lang="ru-RU" sz="1100" dirty="0"/>
              <a:t> . </a:t>
            </a:r>
            <a:r>
              <a:rPr lang="ru-RU" sz="1100" dirty="0" err="1"/>
              <a:t>Якщо</a:t>
            </a:r>
            <a:r>
              <a:rPr lang="ru-RU" sz="1100" dirty="0"/>
              <a:t> </a:t>
            </a:r>
            <a:r>
              <a:rPr lang="ru-RU" sz="1100" dirty="0" err="1"/>
              <a:t>ви</a:t>
            </a:r>
            <a:r>
              <a:rPr lang="ru-RU" sz="1100" dirty="0"/>
              <a:t> </a:t>
            </a:r>
            <a:r>
              <a:rPr lang="ru-RU" sz="1100" dirty="0" err="1"/>
              <a:t>ще</a:t>
            </a:r>
            <a:r>
              <a:rPr lang="ru-RU" sz="1100" dirty="0"/>
              <a:t> не </a:t>
            </a:r>
            <a:r>
              <a:rPr lang="ru-RU" sz="1100" dirty="0" err="1"/>
              <a:t>отримали</a:t>
            </a:r>
            <a:r>
              <a:rPr lang="ru-RU" sz="1100" dirty="0"/>
              <a:t> </a:t>
            </a:r>
            <a:r>
              <a:rPr lang="ru-RU" sz="1100" dirty="0" err="1"/>
              <a:t>цей</a:t>
            </a:r>
            <a:r>
              <a:rPr lang="ru-RU" sz="1100" dirty="0"/>
              <a:t> </a:t>
            </a:r>
            <a:r>
              <a:rPr lang="ru-RU" sz="1100" dirty="0" err="1"/>
              <a:t>звіт</a:t>
            </a:r>
            <a:r>
              <a:rPr lang="ru-RU" sz="1100" dirty="0"/>
              <a:t>, будь ласка, запитайте про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свого</a:t>
            </a:r>
            <a:r>
              <a:rPr lang="ru-RU" sz="1100" dirty="0"/>
              <a:t> </a:t>
            </a:r>
            <a:r>
              <a:rPr lang="ru-RU" sz="1100" dirty="0" err="1"/>
              <a:t>лікаря</a:t>
            </a:r>
            <a:r>
              <a:rPr lang="ru-RU" sz="1100" dirty="0"/>
              <a:t>. </a:t>
            </a:r>
            <a:r>
              <a:rPr lang="ru-RU" sz="1100" dirty="0" err="1"/>
              <a:t>Щоб</a:t>
            </a:r>
            <a:r>
              <a:rPr lang="ru-RU" sz="1100" dirty="0"/>
              <a:t> не </a:t>
            </a:r>
            <a:r>
              <a:rPr lang="ru-RU" sz="1100" dirty="0" err="1"/>
              <a:t>поставити</a:t>
            </a:r>
            <a:r>
              <a:rPr lang="ru-RU" sz="1100" dirty="0"/>
              <a:t> </a:t>
            </a:r>
            <a:r>
              <a:rPr lang="ru-RU" sz="1100" dirty="0" err="1"/>
              <a:t>під</a:t>
            </a:r>
            <a:r>
              <a:rPr lang="ru-RU" sz="1100" dirty="0"/>
              <a:t> </a:t>
            </a:r>
            <a:r>
              <a:rPr lang="ru-RU" sz="1100" dirty="0" err="1"/>
              <a:t>загрозу</a:t>
            </a:r>
            <a:r>
              <a:rPr lang="ru-RU" sz="1100" dirty="0"/>
              <a:t> </a:t>
            </a:r>
            <a:r>
              <a:rPr lang="ru-RU" sz="1100" dirty="0" err="1"/>
              <a:t>продовження</a:t>
            </a:r>
            <a:r>
              <a:rPr lang="ru-RU" sz="1100" dirty="0"/>
              <a:t> </a:t>
            </a:r>
            <a:r>
              <a:rPr lang="ru-RU" sz="1100" dirty="0" err="1"/>
              <a:t>дослідження</a:t>
            </a:r>
            <a:r>
              <a:rPr lang="ru-RU" sz="1100" dirty="0"/>
              <a:t>, ми </a:t>
            </a:r>
            <a:r>
              <a:rPr lang="ru-RU" sz="1100" dirty="0" err="1"/>
              <a:t>поки</a:t>
            </a:r>
            <a:r>
              <a:rPr lang="ru-RU" sz="1100" dirty="0"/>
              <a:t> не </a:t>
            </a:r>
            <a:r>
              <a:rPr lang="ru-RU" sz="1100" dirty="0" err="1"/>
              <a:t>можемо</a:t>
            </a:r>
            <a:r>
              <a:rPr lang="ru-RU" sz="1100" dirty="0"/>
              <a:t> </a:t>
            </a:r>
            <a:r>
              <a:rPr lang="ru-RU" sz="1100" dirty="0" err="1"/>
              <a:t>дати</a:t>
            </a:r>
            <a:r>
              <a:rPr lang="ru-RU" sz="1100" dirty="0"/>
              <a:t> вам </a:t>
            </a:r>
            <a:r>
              <a:rPr lang="ru-RU" sz="1100" dirty="0" err="1"/>
              <a:t>точні</a:t>
            </a:r>
            <a:r>
              <a:rPr lang="ru-RU" sz="1100" dirty="0"/>
              <a:t> </a:t>
            </a:r>
            <a:r>
              <a:rPr lang="ru-RU" sz="1100" dirty="0" err="1"/>
              <a:t>цифри</a:t>
            </a:r>
            <a:r>
              <a:rPr lang="ru-RU" sz="1100" dirty="0"/>
              <a:t>, але ваша </a:t>
            </a:r>
            <a:r>
              <a:rPr lang="ru-RU" sz="1100" dirty="0" err="1"/>
              <a:t>реакція</a:t>
            </a:r>
            <a:r>
              <a:rPr lang="ru-RU" sz="1100" dirty="0"/>
              <a:t> на </a:t>
            </a:r>
            <a:r>
              <a:rPr lang="ru-RU" sz="1100" dirty="0" err="1"/>
              <a:t>органоїдний</a:t>
            </a:r>
            <a:r>
              <a:rPr lang="ru-RU" sz="1100" dirty="0"/>
              <a:t> набряк буде </a:t>
            </a:r>
            <a:r>
              <a:rPr lang="ru-RU" sz="1100" dirty="0" err="1"/>
              <a:t>порівнюватися</a:t>
            </a:r>
            <a:r>
              <a:rPr lang="ru-RU" sz="1100" dirty="0"/>
              <a:t> з </a:t>
            </a:r>
            <a:r>
              <a:rPr lang="ru-RU" sz="1100" dirty="0" err="1"/>
              <a:t>органоїдним</a:t>
            </a:r>
            <a:r>
              <a:rPr lang="ru-RU" sz="1100" dirty="0"/>
              <a:t> </a:t>
            </a:r>
            <a:r>
              <a:rPr lang="ru-RU" sz="1100" dirty="0" err="1"/>
              <a:t>набряком</a:t>
            </a:r>
            <a:r>
              <a:rPr lang="ru-RU" sz="1100" dirty="0"/>
              <a:t> у </a:t>
            </a:r>
            <a:r>
              <a:rPr lang="ru-RU" sz="1100" dirty="0" err="1"/>
              <a:t>контрольної</a:t>
            </a:r>
            <a:r>
              <a:rPr lang="ru-RU" sz="1100" dirty="0"/>
              <a:t> </a:t>
            </a:r>
            <a:r>
              <a:rPr lang="ru-RU" sz="1100" dirty="0" err="1"/>
              <a:t>людини</a:t>
            </a:r>
            <a:r>
              <a:rPr lang="ru-RU" sz="1100" dirty="0"/>
              <a:t> </a:t>
            </a:r>
            <a:r>
              <a:rPr lang="en-GB" sz="1100" dirty="0"/>
              <a:t>F508del / F508del, </a:t>
            </a:r>
            <a:r>
              <a:rPr lang="ru-RU" sz="1100" dirty="0" err="1"/>
              <a:t>щоб</a:t>
            </a:r>
            <a:r>
              <a:rPr lang="ru-RU" sz="1100" dirty="0"/>
              <a:t> </a:t>
            </a:r>
            <a:r>
              <a:rPr lang="ru-RU" sz="1100" dirty="0" err="1"/>
              <a:t>дати</a:t>
            </a:r>
            <a:r>
              <a:rPr lang="ru-RU" sz="1100" dirty="0"/>
              <a:t> вам </a:t>
            </a:r>
            <a:r>
              <a:rPr lang="ru-RU" sz="1100" dirty="0" err="1"/>
              <a:t>загальне</a:t>
            </a:r>
            <a:r>
              <a:rPr lang="ru-RU" sz="1100" dirty="0"/>
              <a:t> </a:t>
            </a:r>
            <a:r>
              <a:rPr lang="ru-RU" sz="1100" dirty="0" err="1"/>
              <a:t>уявлення</a:t>
            </a:r>
            <a:r>
              <a:rPr lang="ru-RU" sz="1100" dirty="0"/>
              <a:t>. Лист буде </a:t>
            </a:r>
            <a:r>
              <a:rPr lang="ru-RU" sz="1100" dirty="0" err="1"/>
              <a:t>виглядати</a:t>
            </a:r>
            <a:r>
              <a:rPr lang="ru-RU" sz="1100" dirty="0"/>
              <a:t> так:</a:t>
            </a:r>
            <a:endParaRPr lang="en-GB" sz="1100" dirty="0"/>
          </a:p>
          <a:p>
            <a:r>
              <a:rPr lang="ru-RU" sz="1100" dirty="0" err="1"/>
              <a:t>Після</a:t>
            </a:r>
            <a:r>
              <a:rPr lang="ru-RU" sz="1100" dirty="0"/>
              <a:t> </a:t>
            </a:r>
            <a:r>
              <a:rPr lang="ru-RU" sz="1100" dirty="0" err="1"/>
              <a:t>стимуляції</a:t>
            </a:r>
            <a:r>
              <a:rPr lang="ru-RU" sz="1100" dirty="0"/>
              <a:t> </a:t>
            </a:r>
            <a:r>
              <a:rPr lang="ru-RU" sz="1100" dirty="0" err="1"/>
              <a:t>тезакафтором</a:t>
            </a:r>
            <a:r>
              <a:rPr lang="ru-RU" sz="1100" dirty="0"/>
              <a:t>/</a:t>
            </a:r>
            <a:r>
              <a:rPr lang="ru-RU" sz="1100" dirty="0" err="1"/>
              <a:t>івакафтором</a:t>
            </a:r>
            <a:r>
              <a:rPr lang="ru-RU" sz="1100" dirty="0"/>
              <a:t> (</a:t>
            </a:r>
            <a:r>
              <a:rPr lang="en-US" sz="1100" dirty="0" err="1"/>
              <a:t>Symkevi</a:t>
            </a:r>
            <a:r>
              <a:rPr lang="en-US" sz="1100" dirty="0"/>
              <a:t>) </a:t>
            </a:r>
            <a:r>
              <a:rPr lang="ru-RU" sz="1100" dirty="0" err="1"/>
              <a:t>органоїдами</a:t>
            </a:r>
            <a:r>
              <a:rPr lang="ru-RU" sz="1100" dirty="0"/>
              <a:t> </a:t>
            </a:r>
            <a:r>
              <a:rPr lang="en-US" sz="1100" dirty="0"/>
              <a:t>HIT-CF ID </a:t>
            </a:r>
            <a:r>
              <a:rPr lang="ru-RU" sz="1100" dirty="0"/>
              <a:t>вони </a:t>
            </a:r>
            <a:r>
              <a:rPr lang="ru-RU" sz="1100" dirty="0" err="1"/>
              <a:t>демонструють</a:t>
            </a:r>
            <a:r>
              <a:rPr lang="ru-RU" sz="1100" dirty="0"/>
              <a:t> </a:t>
            </a:r>
            <a:r>
              <a:rPr lang="ru-RU" sz="1100" dirty="0" err="1"/>
              <a:t>вищу</a:t>
            </a:r>
            <a:r>
              <a:rPr lang="ru-RU" sz="1100" dirty="0"/>
              <a:t>/</a:t>
            </a:r>
            <a:r>
              <a:rPr lang="ru-RU" sz="1100" dirty="0" err="1"/>
              <a:t>нижчу</a:t>
            </a:r>
            <a:r>
              <a:rPr lang="ru-RU" sz="1100" dirty="0"/>
              <a:t> </a:t>
            </a:r>
            <a:r>
              <a:rPr lang="ru-RU" sz="1100" dirty="0" err="1"/>
              <a:t>реакцію</a:t>
            </a:r>
            <a:r>
              <a:rPr lang="ru-RU" sz="1100" dirty="0"/>
              <a:t> </a:t>
            </a:r>
            <a:r>
              <a:rPr lang="ru-RU" sz="1100" dirty="0" err="1"/>
              <a:t>набряку</a:t>
            </a:r>
            <a:r>
              <a:rPr lang="ru-RU" sz="1100" dirty="0"/>
              <a:t>, </a:t>
            </a:r>
            <a:r>
              <a:rPr lang="ru-RU" sz="1100" dirty="0" err="1"/>
              <a:t>ніж</a:t>
            </a:r>
            <a:r>
              <a:rPr lang="ru-RU" sz="1100" dirty="0"/>
              <a:t> </a:t>
            </a:r>
            <a:r>
              <a:rPr lang="ru-RU" sz="1100" dirty="0" err="1"/>
              <a:t>супутня</a:t>
            </a:r>
            <a:r>
              <a:rPr lang="ru-RU" sz="1100" dirty="0"/>
              <a:t> </a:t>
            </a:r>
            <a:r>
              <a:rPr lang="ru-RU" sz="1100" dirty="0" err="1"/>
              <a:t>реакція</a:t>
            </a:r>
            <a:r>
              <a:rPr lang="ru-RU" sz="1100" dirty="0"/>
              <a:t> на набряк у контрольного </a:t>
            </a:r>
            <a:r>
              <a:rPr lang="ru-RU" sz="1100" dirty="0" err="1"/>
              <a:t>суб'єкта</a:t>
            </a:r>
            <a:r>
              <a:rPr lang="ru-RU" sz="1100" dirty="0"/>
              <a:t> </a:t>
            </a:r>
            <a:r>
              <a:rPr lang="en-US" sz="1100" dirty="0"/>
              <a:t>F508del/F508del.</a:t>
            </a:r>
          </a:p>
          <a:p>
            <a:r>
              <a:rPr lang="ru-RU" sz="1100" i="1" dirty="0" err="1"/>
              <a:t>Інтерпретації</a:t>
            </a:r>
            <a:r>
              <a:rPr lang="ru-RU" sz="1100" i="1" dirty="0"/>
              <a:t>
</a:t>
            </a:r>
            <a:r>
              <a:rPr lang="ru-RU" sz="1100" i="1" dirty="0" err="1"/>
              <a:t>Вище</a:t>
            </a:r>
            <a:r>
              <a:rPr lang="ru-RU" sz="1100" i="1" dirty="0"/>
              <a:t>, </a:t>
            </a:r>
            <a:r>
              <a:rPr lang="ru-RU" sz="1100" i="1" dirty="0" err="1"/>
              <a:t>ніж</a:t>
            </a:r>
            <a:r>
              <a:rPr lang="ru-RU" sz="1100" i="1" dirty="0"/>
              <a:t> контроль: </a:t>
            </a:r>
            <a:r>
              <a:rPr lang="ru-RU" sz="1100" i="1" dirty="0" err="1"/>
              <a:t>органоїди</a:t>
            </a:r>
            <a:r>
              <a:rPr lang="ru-RU" sz="1100" i="1" dirty="0"/>
              <a:t> показали </a:t>
            </a:r>
            <a:r>
              <a:rPr lang="ru-RU" sz="1100" i="1" dirty="0" err="1"/>
              <a:t>вищу</a:t>
            </a:r>
            <a:r>
              <a:rPr lang="ru-RU" sz="1100" i="1" dirty="0"/>
              <a:t> </a:t>
            </a:r>
            <a:r>
              <a:rPr lang="ru-RU" sz="1100" i="1" dirty="0" err="1"/>
              <a:t>відповідь</a:t>
            </a:r>
            <a:r>
              <a:rPr lang="ru-RU" sz="1100" i="1" dirty="0"/>
              <a:t> на </a:t>
            </a:r>
            <a:r>
              <a:rPr lang="ru-RU" sz="1100" i="1" dirty="0" err="1"/>
              <a:t>тезакафтор</a:t>
            </a:r>
            <a:r>
              <a:rPr lang="ru-RU" sz="1100" i="1" dirty="0"/>
              <a:t>/</a:t>
            </a:r>
            <a:r>
              <a:rPr lang="ru-RU" sz="1100" i="1" dirty="0" err="1"/>
              <a:t>івакафтор</a:t>
            </a:r>
            <a:r>
              <a:rPr lang="ru-RU" sz="1100" i="1" dirty="0"/>
              <a:t> (</a:t>
            </a:r>
            <a:r>
              <a:rPr lang="en-US" sz="1100" i="1" dirty="0" err="1"/>
              <a:t>Symkevi</a:t>
            </a:r>
            <a:r>
              <a:rPr lang="en-US" sz="1100" i="1" dirty="0"/>
              <a:t>), </a:t>
            </a:r>
            <a:r>
              <a:rPr lang="ru-RU" sz="1100" i="1" dirty="0" err="1"/>
              <a:t>ніж</a:t>
            </a:r>
            <a:r>
              <a:rPr lang="ru-RU" sz="1100" i="1" dirty="0"/>
              <a:t> </a:t>
            </a:r>
            <a:r>
              <a:rPr lang="ru-RU" sz="1100" i="1" dirty="0" err="1"/>
              <a:t>середнє</a:t>
            </a:r>
            <a:r>
              <a:rPr lang="ru-RU" sz="1100" i="1" dirty="0"/>
              <a:t> </a:t>
            </a:r>
            <a:r>
              <a:rPr lang="ru-RU" sz="1100" i="1" dirty="0" err="1"/>
              <a:t>значення</a:t>
            </a:r>
            <a:r>
              <a:rPr lang="ru-RU" sz="1100" i="1" dirty="0"/>
              <a:t> для </a:t>
            </a:r>
            <a:r>
              <a:rPr lang="ru-RU" sz="1100" i="1" dirty="0" err="1"/>
              <a:t>органоїдів</a:t>
            </a:r>
            <a:r>
              <a:rPr lang="ru-RU" sz="1100" i="1" dirty="0"/>
              <a:t> </a:t>
            </a:r>
            <a:r>
              <a:rPr lang="en-US" sz="1100" i="1" dirty="0"/>
              <a:t>F508del/F508del. </a:t>
            </a:r>
            <a:r>
              <a:rPr lang="ru-RU" sz="1100" i="1" dirty="0" err="1"/>
              <a:t>Виходячи</a:t>
            </a:r>
            <a:r>
              <a:rPr lang="ru-RU" sz="1100" i="1" dirty="0"/>
              <a:t> з </a:t>
            </a:r>
            <a:r>
              <a:rPr lang="ru-RU" sz="1100" i="1" dirty="0" err="1"/>
              <a:t>результатів</a:t>
            </a:r>
            <a:r>
              <a:rPr lang="ru-RU" sz="1100" i="1" dirty="0"/>
              <a:t> </a:t>
            </a:r>
            <a:r>
              <a:rPr lang="ru-RU" sz="1100" i="1" dirty="0" err="1"/>
              <a:t>цього</a:t>
            </a:r>
            <a:r>
              <a:rPr lang="ru-RU" sz="1100" i="1" dirty="0"/>
              <a:t> тесту, </a:t>
            </a:r>
            <a:r>
              <a:rPr lang="ru-RU" sz="1100" i="1" dirty="0" err="1"/>
              <a:t>цілком</a:t>
            </a:r>
            <a:r>
              <a:rPr lang="ru-RU" sz="1100" i="1" dirty="0"/>
              <a:t> </a:t>
            </a:r>
            <a:r>
              <a:rPr lang="ru-RU" sz="1100" i="1" dirty="0" err="1"/>
              <a:t>імовірно</a:t>
            </a:r>
            <a:r>
              <a:rPr lang="ru-RU" sz="1100" i="1" dirty="0"/>
              <a:t>, </a:t>
            </a:r>
            <a:r>
              <a:rPr lang="ru-RU" sz="1100" i="1" dirty="0" err="1"/>
              <a:t>що</a:t>
            </a:r>
            <a:r>
              <a:rPr lang="ru-RU" sz="1100" i="1" dirty="0"/>
              <a:t> </a:t>
            </a:r>
            <a:r>
              <a:rPr lang="ru-RU" sz="1100" i="1" dirty="0" err="1"/>
              <a:t>ця</a:t>
            </a:r>
            <a:r>
              <a:rPr lang="ru-RU" sz="1100" i="1" dirty="0"/>
              <a:t> </a:t>
            </a:r>
            <a:r>
              <a:rPr lang="ru-RU" sz="1100" i="1" dirty="0" err="1"/>
              <a:t>людина</a:t>
            </a:r>
            <a:r>
              <a:rPr lang="ru-RU" sz="1100" i="1" dirty="0"/>
              <a:t> </a:t>
            </a:r>
            <a:r>
              <a:rPr lang="ru-RU" sz="1100" i="1" dirty="0" err="1"/>
              <a:t>клінічно</a:t>
            </a:r>
            <a:r>
              <a:rPr lang="ru-RU" sz="1100" i="1" dirty="0"/>
              <a:t> </a:t>
            </a:r>
            <a:r>
              <a:rPr lang="ru-RU" sz="1100" i="1" dirty="0" err="1"/>
              <a:t>отримає</a:t>
            </a:r>
            <a:r>
              <a:rPr lang="ru-RU" sz="1100" i="1" dirty="0"/>
              <a:t> </a:t>
            </a:r>
            <a:r>
              <a:rPr lang="ru-RU" sz="1100" i="1" dirty="0" err="1"/>
              <a:t>користь</a:t>
            </a:r>
            <a:r>
              <a:rPr lang="ru-RU" sz="1100" i="1" dirty="0"/>
              <a:t> </a:t>
            </a:r>
            <a:r>
              <a:rPr lang="ru-RU" sz="1100" i="1" dirty="0" err="1"/>
              <a:t>від</a:t>
            </a:r>
            <a:r>
              <a:rPr lang="ru-RU" sz="1100" i="1" dirty="0"/>
              <a:t> </a:t>
            </a:r>
            <a:r>
              <a:rPr lang="ru-RU" sz="1100" i="1" dirty="0" err="1"/>
              <a:t>поточної</a:t>
            </a:r>
            <a:r>
              <a:rPr lang="ru-RU" sz="1100" i="1" dirty="0"/>
              <a:t> </a:t>
            </a:r>
            <a:r>
              <a:rPr lang="ru-RU" sz="1100" i="1" dirty="0" err="1"/>
              <a:t>комбінованої</a:t>
            </a:r>
            <a:r>
              <a:rPr lang="ru-RU" sz="1100" i="1" dirty="0"/>
              <a:t> </a:t>
            </a:r>
            <a:r>
              <a:rPr lang="ru-RU" sz="1100" i="1" dirty="0" err="1"/>
              <a:t>терапії</a:t>
            </a:r>
            <a:r>
              <a:rPr lang="ru-RU" sz="1100" i="1" dirty="0"/>
              <a:t> модуляторами </a:t>
            </a:r>
            <a:r>
              <a:rPr lang="en-US" sz="1100" i="1" dirty="0"/>
              <a:t>CFTR (</a:t>
            </a:r>
            <a:r>
              <a:rPr lang="en-US" sz="1100" i="1" dirty="0" err="1"/>
              <a:t>tezacaftor</a:t>
            </a:r>
            <a:r>
              <a:rPr lang="en-US" sz="1100" i="1" dirty="0"/>
              <a:t> / ivacaftor - </a:t>
            </a:r>
            <a:r>
              <a:rPr lang="en-US" sz="1100" i="1" dirty="0" err="1"/>
              <a:t>Symkevi</a:t>
            </a:r>
            <a:r>
              <a:rPr lang="en-US" sz="1100" i="1" dirty="0"/>
              <a:t>- </a:t>
            </a:r>
            <a:r>
              <a:rPr lang="ru-RU" sz="1100" i="1" dirty="0" err="1"/>
              <a:t>або</a:t>
            </a:r>
            <a:r>
              <a:rPr lang="ru-RU" sz="1100" i="1" dirty="0"/>
              <a:t> </a:t>
            </a:r>
            <a:r>
              <a:rPr lang="en-US" sz="1100" i="1" dirty="0" err="1"/>
              <a:t>elexacaftor</a:t>
            </a:r>
            <a:r>
              <a:rPr lang="en-US" sz="1100" i="1" dirty="0"/>
              <a:t> / </a:t>
            </a:r>
            <a:r>
              <a:rPr lang="en-US" sz="1100" i="1" dirty="0" err="1"/>
              <a:t>tezacaftor</a:t>
            </a:r>
            <a:r>
              <a:rPr lang="en-US" sz="1100" i="1" dirty="0"/>
              <a:t> / ivacaftor - </a:t>
            </a:r>
            <a:r>
              <a:rPr lang="en-US" sz="1100" i="1" dirty="0" err="1"/>
              <a:t>Kaftrio</a:t>
            </a:r>
            <a:r>
              <a:rPr lang="en-US" sz="1100" i="1" dirty="0"/>
              <a:t>-), </a:t>
            </a:r>
            <a:r>
              <a:rPr lang="ru-RU" sz="1100" i="1" dirty="0" err="1"/>
              <a:t>порівнянної</a:t>
            </a:r>
            <a:r>
              <a:rPr lang="ru-RU" sz="1100" i="1" dirty="0"/>
              <a:t> </a:t>
            </a:r>
            <a:r>
              <a:rPr lang="ru-RU" sz="1100" i="1" dirty="0" err="1"/>
              <a:t>або</a:t>
            </a:r>
            <a:r>
              <a:rPr lang="ru-RU" sz="1100" i="1" dirty="0"/>
              <a:t> </a:t>
            </a:r>
            <a:r>
              <a:rPr lang="ru-RU" sz="1100" i="1" dirty="0" err="1"/>
              <a:t>кращої</a:t>
            </a:r>
            <a:r>
              <a:rPr lang="ru-RU" sz="1100" i="1" dirty="0"/>
              <a:t>, </a:t>
            </a:r>
            <a:r>
              <a:rPr lang="ru-RU" sz="1100" i="1" dirty="0" err="1"/>
              <a:t>ніж</a:t>
            </a:r>
            <a:r>
              <a:rPr lang="ru-RU" sz="1100" i="1" dirty="0"/>
              <a:t> </a:t>
            </a:r>
            <a:r>
              <a:rPr lang="ru-RU" sz="1100" i="1" dirty="0" err="1"/>
              <a:t>клінічна</a:t>
            </a:r>
            <a:r>
              <a:rPr lang="ru-RU" sz="1100" i="1" dirty="0"/>
              <a:t> </a:t>
            </a:r>
            <a:r>
              <a:rPr lang="ru-RU" sz="1100" i="1" dirty="0" err="1"/>
              <a:t>відповідь</a:t>
            </a:r>
            <a:r>
              <a:rPr lang="ru-RU" sz="1100" i="1" dirty="0"/>
              <a:t> на </a:t>
            </a:r>
            <a:r>
              <a:rPr lang="en-US" sz="1100" i="1" dirty="0" err="1"/>
              <a:t>tezacaftor</a:t>
            </a:r>
            <a:r>
              <a:rPr lang="en-US" sz="1100" i="1" dirty="0"/>
              <a:t> / ivacaftor (</a:t>
            </a:r>
            <a:r>
              <a:rPr lang="en-US" sz="1100" i="1" dirty="0" err="1"/>
              <a:t>Symkevi</a:t>
            </a:r>
            <a:r>
              <a:rPr lang="en-US" sz="1100" i="1" dirty="0"/>
              <a:t>) </a:t>
            </a:r>
            <a:r>
              <a:rPr lang="ru-RU" sz="1100" i="1" dirty="0"/>
              <a:t>у людей з </a:t>
            </a:r>
            <a:r>
              <a:rPr lang="en-US" sz="1100" i="1" dirty="0"/>
              <a:t>F508del / F508del.
</a:t>
            </a:r>
            <a:r>
              <a:rPr lang="ru-RU" sz="1100" i="1" dirty="0" err="1"/>
              <a:t>Нижчий</a:t>
            </a:r>
            <a:r>
              <a:rPr lang="ru-RU" sz="1100" i="1" dirty="0"/>
              <a:t>, </a:t>
            </a:r>
            <a:r>
              <a:rPr lang="ru-RU" sz="1100" i="1" dirty="0" err="1"/>
              <a:t>ніж</a:t>
            </a:r>
            <a:r>
              <a:rPr lang="ru-RU" sz="1100" i="1" dirty="0"/>
              <a:t> контроль: </a:t>
            </a:r>
            <a:r>
              <a:rPr lang="ru-RU" sz="1100" i="1" dirty="0" err="1"/>
              <a:t>органоїди</a:t>
            </a:r>
            <a:r>
              <a:rPr lang="ru-RU" sz="1100" i="1" dirty="0"/>
              <a:t> показали </a:t>
            </a:r>
            <a:r>
              <a:rPr lang="ru-RU" sz="1100" i="1" dirty="0" err="1"/>
              <a:t>нижчу</a:t>
            </a:r>
            <a:r>
              <a:rPr lang="ru-RU" sz="1100" i="1" dirty="0"/>
              <a:t> </a:t>
            </a:r>
            <a:r>
              <a:rPr lang="ru-RU" sz="1100" i="1" dirty="0" err="1"/>
              <a:t>відповідь</a:t>
            </a:r>
            <a:r>
              <a:rPr lang="ru-RU" sz="1100" i="1" dirty="0"/>
              <a:t> на </a:t>
            </a:r>
            <a:r>
              <a:rPr lang="ru-RU" sz="1100" i="1" dirty="0" err="1"/>
              <a:t>тезакафтор</a:t>
            </a:r>
            <a:r>
              <a:rPr lang="ru-RU" sz="1100" i="1" dirty="0"/>
              <a:t>/</a:t>
            </a:r>
            <a:r>
              <a:rPr lang="ru-RU" sz="1100" i="1" dirty="0" err="1"/>
              <a:t>івакафтор</a:t>
            </a:r>
            <a:r>
              <a:rPr lang="ru-RU" sz="1100" i="1" dirty="0"/>
              <a:t> (</a:t>
            </a:r>
            <a:r>
              <a:rPr lang="ru-RU" sz="1100" i="1" dirty="0" err="1"/>
              <a:t>симкеві</a:t>
            </a:r>
            <a:r>
              <a:rPr lang="ru-RU" sz="1100" i="1" dirty="0"/>
              <a:t>), </a:t>
            </a:r>
            <a:r>
              <a:rPr lang="ru-RU" sz="1100" i="1" dirty="0" err="1"/>
              <a:t>ніж</a:t>
            </a:r>
            <a:r>
              <a:rPr lang="ru-RU" sz="1100" i="1" dirty="0"/>
              <a:t> </a:t>
            </a:r>
            <a:r>
              <a:rPr lang="ru-RU" sz="1100" i="1" dirty="0" err="1"/>
              <a:t>середні</a:t>
            </a:r>
            <a:r>
              <a:rPr lang="ru-RU" sz="1100" i="1" dirty="0"/>
              <a:t> </a:t>
            </a:r>
            <a:r>
              <a:rPr lang="ru-RU" sz="1100" i="1" dirty="0" err="1"/>
              <a:t>органоїди</a:t>
            </a:r>
            <a:r>
              <a:rPr lang="ru-RU" sz="1100" i="1" dirty="0"/>
              <a:t> </a:t>
            </a:r>
            <a:r>
              <a:rPr lang="en-US" sz="1100" i="1" dirty="0"/>
              <a:t>F508del/F508del. </a:t>
            </a:r>
            <a:r>
              <a:rPr lang="ru-RU" sz="1100" i="1" dirty="0" err="1"/>
              <a:t>Хоча</a:t>
            </a:r>
            <a:r>
              <a:rPr lang="ru-RU" sz="1100" i="1" dirty="0"/>
              <a:t> </a:t>
            </a:r>
            <a:r>
              <a:rPr lang="ru-RU" sz="1100" i="1" dirty="0" err="1"/>
              <a:t>очікується</a:t>
            </a:r>
            <a:r>
              <a:rPr lang="ru-RU" sz="1100" i="1" dirty="0"/>
              <a:t>, </a:t>
            </a:r>
            <a:r>
              <a:rPr lang="ru-RU" sz="1100" i="1" dirty="0" err="1"/>
              <a:t>що</a:t>
            </a:r>
            <a:r>
              <a:rPr lang="ru-RU" sz="1100" i="1" dirty="0"/>
              <a:t> </a:t>
            </a:r>
            <a:r>
              <a:rPr lang="ru-RU" sz="1100" i="1" dirty="0" err="1"/>
              <a:t>ця</a:t>
            </a:r>
            <a:r>
              <a:rPr lang="ru-RU" sz="1100" i="1" dirty="0"/>
              <a:t> </a:t>
            </a:r>
            <a:r>
              <a:rPr lang="ru-RU" sz="1100" i="1" dirty="0" err="1"/>
              <a:t>людина</a:t>
            </a:r>
            <a:r>
              <a:rPr lang="ru-RU" sz="1100" i="1" dirty="0"/>
              <a:t> не </a:t>
            </a:r>
            <a:r>
              <a:rPr lang="ru-RU" sz="1100" i="1" dirty="0" err="1"/>
              <a:t>отримає</a:t>
            </a:r>
            <a:r>
              <a:rPr lang="ru-RU" sz="1100" i="1" dirty="0"/>
              <a:t> </a:t>
            </a:r>
            <a:r>
              <a:rPr lang="ru-RU" sz="1100" i="1" dirty="0" err="1"/>
              <a:t>клінічної</a:t>
            </a:r>
            <a:r>
              <a:rPr lang="ru-RU" sz="1100" i="1" dirty="0"/>
              <a:t> </a:t>
            </a:r>
            <a:r>
              <a:rPr lang="ru-RU" sz="1100" i="1" dirty="0" err="1"/>
              <a:t>користі</a:t>
            </a:r>
            <a:r>
              <a:rPr lang="ru-RU" sz="1100" i="1" dirty="0"/>
              <a:t> </a:t>
            </a:r>
            <a:r>
              <a:rPr lang="ru-RU" sz="1100" i="1" dirty="0" err="1"/>
              <a:t>від</a:t>
            </a:r>
            <a:r>
              <a:rPr lang="ru-RU" sz="1100" i="1" dirty="0"/>
              <a:t> </a:t>
            </a:r>
            <a:r>
              <a:rPr lang="ru-RU" sz="1100" i="1" dirty="0" err="1"/>
              <a:t>лікування</a:t>
            </a:r>
            <a:r>
              <a:rPr lang="ru-RU" sz="1100" i="1" dirty="0"/>
              <a:t> </a:t>
            </a:r>
            <a:r>
              <a:rPr lang="ru-RU" sz="1100" i="1" dirty="0" err="1"/>
              <a:t>тезакафтором</a:t>
            </a:r>
            <a:r>
              <a:rPr lang="ru-RU" sz="1100" i="1" dirty="0"/>
              <a:t>/</a:t>
            </a:r>
            <a:r>
              <a:rPr lang="ru-RU" sz="1100" i="1" dirty="0" err="1"/>
              <a:t>івакафтором</a:t>
            </a:r>
            <a:r>
              <a:rPr lang="ru-RU" sz="1100" i="1" dirty="0"/>
              <a:t> (</a:t>
            </a:r>
            <a:r>
              <a:rPr lang="ru-RU" sz="1100" i="1" dirty="0" err="1"/>
              <a:t>Симкеві</a:t>
            </a:r>
            <a:r>
              <a:rPr lang="ru-RU" sz="1100" i="1" dirty="0"/>
              <a:t>), </a:t>
            </a:r>
            <a:r>
              <a:rPr lang="ru-RU" sz="1100" i="1" dirty="0" err="1"/>
              <a:t>порівнянним</a:t>
            </a:r>
            <a:r>
              <a:rPr lang="ru-RU" sz="1100" i="1" dirty="0"/>
              <a:t> </a:t>
            </a:r>
            <a:r>
              <a:rPr lang="ru-RU" sz="1100" i="1" dirty="0" err="1"/>
              <a:t>із</a:t>
            </a:r>
            <a:r>
              <a:rPr lang="ru-RU" sz="1100" i="1" dirty="0"/>
              <a:t> </a:t>
            </a:r>
            <a:r>
              <a:rPr lang="ru-RU" sz="1100" i="1" dirty="0" err="1"/>
              <a:t>середньостатистичною</a:t>
            </a:r>
            <a:r>
              <a:rPr lang="ru-RU" sz="1100" i="1" dirty="0"/>
              <a:t> </a:t>
            </a:r>
            <a:r>
              <a:rPr lang="ru-RU" sz="1100" i="1" dirty="0" err="1"/>
              <a:t>людиною</a:t>
            </a:r>
            <a:r>
              <a:rPr lang="ru-RU" sz="1100" i="1" dirty="0"/>
              <a:t> з </a:t>
            </a:r>
            <a:r>
              <a:rPr lang="en-US" sz="1100" i="1" dirty="0"/>
              <a:t>F508del/F508del, </a:t>
            </a:r>
            <a:r>
              <a:rPr lang="ru-RU" sz="1100" i="1" dirty="0" err="1"/>
              <a:t>це</a:t>
            </a:r>
            <a:r>
              <a:rPr lang="ru-RU" sz="1100" i="1" dirty="0"/>
              <a:t> не </a:t>
            </a:r>
            <a:r>
              <a:rPr lang="ru-RU" sz="1100" i="1" dirty="0" err="1"/>
              <a:t>виключає</a:t>
            </a:r>
            <a:r>
              <a:rPr lang="ru-RU" sz="1100" i="1" dirty="0"/>
              <a:t> </a:t>
            </a:r>
            <a:r>
              <a:rPr lang="ru-RU" sz="1100" i="1" dirty="0" err="1"/>
              <a:t>клінічної</a:t>
            </a:r>
            <a:r>
              <a:rPr lang="ru-RU" sz="1100" i="1" dirty="0"/>
              <a:t> </a:t>
            </a:r>
            <a:r>
              <a:rPr lang="ru-RU" sz="1100" i="1" dirty="0" err="1"/>
              <a:t>ефективності</a:t>
            </a:r>
            <a:r>
              <a:rPr lang="ru-RU" sz="1100" i="1" dirty="0"/>
              <a:t> такого </a:t>
            </a:r>
            <a:r>
              <a:rPr lang="ru-RU" sz="1100" i="1" dirty="0" err="1"/>
              <a:t>лікування</a:t>
            </a:r>
            <a:r>
              <a:rPr lang="ru-RU" sz="1100" i="1" dirty="0"/>
              <a:t>. </a:t>
            </a:r>
            <a:r>
              <a:rPr lang="ru-RU" sz="1100" i="1" dirty="0" err="1"/>
              <a:t>Індивідуальна</a:t>
            </a:r>
            <a:r>
              <a:rPr lang="ru-RU" sz="1100" i="1" dirty="0"/>
              <a:t> </a:t>
            </a:r>
            <a:r>
              <a:rPr lang="ru-RU" sz="1100" i="1" dirty="0" err="1"/>
              <a:t>реакція</a:t>
            </a:r>
            <a:r>
              <a:rPr lang="ru-RU" sz="1100" i="1" dirty="0"/>
              <a:t> у людей з </a:t>
            </a:r>
            <a:r>
              <a:rPr lang="en-US" sz="1100" i="1" dirty="0"/>
              <a:t>F508del/F508del </a:t>
            </a:r>
            <a:r>
              <a:rPr lang="ru-RU" sz="1100" i="1" dirty="0" err="1"/>
              <a:t>може</a:t>
            </a:r>
            <a:r>
              <a:rPr lang="ru-RU" sz="1100" i="1" dirty="0"/>
              <a:t> </a:t>
            </a:r>
            <a:r>
              <a:rPr lang="ru-RU" sz="1100" i="1" dirty="0" err="1"/>
              <a:t>значно</a:t>
            </a:r>
            <a:r>
              <a:rPr lang="ru-RU" sz="1100" i="1" dirty="0"/>
              <a:t> </a:t>
            </a:r>
            <a:r>
              <a:rPr lang="ru-RU" sz="1100" i="1" dirty="0" err="1"/>
              <a:t>відрізнятися</a:t>
            </a:r>
            <a:r>
              <a:rPr lang="ru-RU" sz="1100" i="1" dirty="0"/>
              <a:t>, а </a:t>
            </a:r>
            <a:r>
              <a:rPr lang="ru-RU" sz="1100" i="1" dirty="0" err="1"/>
              <a:t>відсутність</a:t>
            </a:r>
            <a:r>
              <a:rPr lang="ru-RU" sz="1100" i="1" dirty="0"/>
              <a:t> </a:t>
            </a:r>
            <a:r>
              <a:rPr lang="ru-RU" sz="1100" i="1" dirty="0" err="1"/>
              <a:t>реакції</a:t>
            </a:r>
            <a:r>
              <a:rPr lang="ru-RU" sz="1100" i="1" dirty="0"/>
              <a:t> на </a:t>
            </a:r>
            <a:r>
              <a:rPr lang="en-US" sz="1100" i="1" dirty="0" err="1"/>
              <a:t>tezacaftor</a:t>
            </a:r>
            <a:r>
              <a:rPr lang="en-US" sz="1100" i="1" dirty="0"/>
              <a:t>/ivacaftor (</a:t>
            </a:r>
            <a:r>
              <a:rPr lang="en-US" sz="1100" i="1" dirty="0" err="1"/>
              <a:t>Symkevi</a:t>
            </a:r>
            <a:r>
              <a:rPr lang="en-US" sz="1100" i="1" dirty="0"/>
              <a:t>) </a:t>
            </a:r>
            <a:r>
              <a:rPr lang="ru-RU" sz="1100" i="1" dirty="0"/>
              <a:t>не </a:t>
            </a:r>
            <a:r>
              <a:rPr lang="ru-RU" sz="1100" i="1" dirty="0" err="1"/>
              <a:t>виключає</a:t>
            </a:r>
            <a:r>
              <a:rPr lang="ru-RU" sz="1100" i="1" dirty="0"/>
              <a:t> </a:t>
            </a:r>
            <a:r>
              <a:rPr lang="ru-RU" sz="1100" i="1" dirty="0" err="1"/>
              <a:t>реакції</a:t>
            </a:r>
            <a:r>
              <a:rPr lang="ru-RU" sz="1100" i="1" dirty="0"/>
              <a:t> на </a:t>
            </a:r>
            <a:r>
              <a:rPr lang="en-US" sz="1100" i="1" dirty="0" err="1"/>
              <a:t>elexacaftor</a:t>
            </a:r>
            <a:r>
              <a:rPr lang="en-US" sz="1100" i="1" dirty="0"/>
              <a:t>/</a:t>
            </a:r>
            <a:r>
              <a:rPr lang="en-US" sz="1100" i="1" dirty="0" err="1"/>
              <a:t>tezacaftor</a:t>
            </a:r>
            <a:r>
              <a:rPr lang="en-US" sz="1100" i="1" dirty="0"/>
              <a:t>/ivacaftor (</a:t>
            </a:r>
            <a:r>
              <a:rPr lang="en-US" sz="1100" i="1" dirty="0" err="1"/>
              <a:t>Kaftrio</a:t>
            </a:r>
            <a:r>
              <a:rPr lang="en-US" sz="1100" i="1" dirty="0"/>
              <a:t>). </a:t>
            </a:r>
            <a:r>
              <a:rPr lang="ru-RU" sz="1100" i="1" dirty="0" err="1"/>
              <a:t>Отже</a:t>
            </a:r>
            <a:r>
              <a:rPr lang="ru-RU" sz="1100" i="1" dirty="0"/>
              <a:t>, результат </a:t>
            </a:r>
            <a:r>
              <a:rPr lang="ru-RU" sz="1100" i="1" dirty="0" err="1"/>
              <a:t>цього</a:t>
            </a:r>
            <a:r>
              <a:rPr lang="ru-RU" sz="1100" i="1" dirty="0"/>
              <a:t> тесту не повинен </a:t>
            </a:r>
            <a:r>
              <a:rPr lang="ru-RU" sz="1100" i="1" dirty="0" err="1"/>
              <a:t>дискваліфікувати</a:t>
            </a:r>
            <a:r>
              <a:rPr lang="ru-RU" sz="1100" i="1" dirty="0"/>
              <a:t> </a:t>
            </a:r>
            <a:r>
              <a:rPr lang="ru-RU" sz="1100" i="1" dirty="0" err="1"/>
              <a:t>пацієнтів</a:t>
            </a:r>
            <a:r>
              <a:rPr lang="ru-RU" sz="1100" i="1" dirty="0"/>
              <a:t> </a:t>
            </a:r>
            <a:r>
              <a:rPr lang="ru-RU" sz="1100" i="1" dirty="0" err="1"/>
              <a:t>від</a:t>
            </a:r>
            <a:r>
              <a:rPr lang="ru-RU" sz="1100" i="1" dirty="0"/>
              <a:t> </a:t>
            </a:r>
            <a:r>
              <a:rPr lang="ru-RU" sz="1100" i="1" dirty="0" err="1"/>
              <a:t>експериментального</a:t>
            </a:r>
            <a:r>
              <a:rPr lang="ru-RU" sz="1100" i="1" dirty="0"/>
              <a:t> </a:t>
            </a:r>
            <a:r>
              <a:rPr lang="ru-RU" sz="1100" i="1" dirty="0" err="1"/>
              <a:t>лікування</a:t>
            </a:r>
            <a:r>
              <a:rPr lang="ru-RU" sz="1100" i="1" dirty="0"/>
              <a:t> модуляторами </a:t>
            </a:r>
            <a:r>
              <a:rPr lang="en-US" sz="1100" i="1" dirty="0"/>
              <a:t>CFTR </a:t>
            </a:r>
            <a:r>
              <a:rPr lang="ru-RU" sz="1100" i="1" dirty="0"/>
              <a:t>в </a:t>
            </a:r>
            <a:r>
              <a:rPr lang="ru-RU" sz="1100" i="1" dirty="0" err="1"/>
              <a:t>майбутньому</a:t>
            </a:r>
            <a:r>
              <a:rPr lang="ru-RU" sz="1100" i="1" dirty="0"/>
              <a:t>.</a:t>
            </a:r>
            <a:endParaRPr lang="en-US" sz="1100" b="1" dirty="0"/>
          </a:p>
          <a:p>
            <a:r>
              <a:rPr lang="ru-RU" sz="1100" b="1" dirty="0"/>
              <a:t>Ваш </a:t>
            </a:r>
            <a:r>
              <a:rPr lang="ru-RU" sz="1100" b="1" dirty="0" err="1"/>
              <a:t>лікар</a:t>
            </a:r>
            <a:r>
              <a:rPr lang="ru-RU" sz="1100" b="1" dirty="0"/>
              <a:t> з </a:t>
            </a:r>
            <a:r>
              <a:rPr lang="ru-RU" sz="1100" b="1" dirty="0" err="1"/>
              <a:t>муковісцидозу</a:t>
            </a:r>
            <a:r>
              <a:rPr lang="ru-RU" sz="1100" b="1" dirty="0"/>
              <a:t> </a:t>
            </a:r>
            <a:r>
              <a:rPr lang="ru-RU" sz="1100" b="1" dirty="0" err="1"/>
              <a:t>проведе</a:t>
            </a:r>
            <a:r>
              <a:rPr lang="ru-RU" sz="1100" b="1" dirty="0"/>
              <a:t> вас через </a:t>
            </a:r>
            <a:r>
              <a:rPr lang="ru-RU" sz="1100" b="1" dirty="0" err="1"/>
              <a:t>цю</a:t>
            </a:r>
            <a:r>
              <a:rPr lang="ru-RU" sz="1100" b="1" dirty="0"/>
              <a:t> </a:t>
            </a:r>
            <a:r>
              <a:rPr lang="ru-RU" sz="1100" b="1" dirty="0" err="1"/>
              <a:t>інформацію</a:t>
            </a:r>
            <a:r>
              <a:rPr lang="ru-RU" sz="1100" b="1" dirty="0"/>
              <a:t>. Не </a:t>
            </a:r>
            <a:r>
              <a:rPr lang="ru-RU" sz="1100" b="1" dirty="0" err="1"/>
              <a:t>соромтеся</a:t>
            </a:r>
            <a:r>
              <a:rPr lang="ru-RU" sz="1100" b="1" dirty="0"/>
              <a:t> </a:t>
            </a:r>
            <a:r>
              <a:rPr lang="ru-RU" sz="1100" b="1" dirty="0" err="1"/>
              <a:t>запитати</a:t>
            </a:r>
            <a:r>
              <a:rPr lang="ru-RU" sz="1100" b="1" dirty="0"/>
              <a:t> у </a:t>
            </a:r>
            <a:r>
              <a:rPr lang="ru-RU" sz="1100" b="1" dirty="0" err="1"/>
              <a:t>нього</a:t>
            </a:r>
            <a:r>
              <a:rPr lang="ru-RU" sz="1100" b="1" dirty="0"/>
              <a:t> / </a:t>
            </a:r>
            <a:r>
              <a:rPr lang="ru-RU" sz="1100" b="1" dirty="0" err="1"/>
              <a:t>неї</a:t>
            </a:r>
            <a:r>
              <a:rPr lang="ru-RU" sz="1100" b="1" dirty="0"/>
              <a:t> </a:t>
            </a:r>
            <a:r>
              <a:rPr lang="ru-RU" sz="1100" b="1" dirty="0" err="1"/>
              <a:t>додаткову</a:t>
            </a:r>
            <a:r>
              <a:rPr lang="ru-RU" sz="1100" b="1" dirty="0"/>
              <a:t> </a:t>
            </a:r>
            <a:r>
              <a:rPr lang="ru-RU" sz="1100" b="1" dirty="0" err="1"/>
              <a:t>інформацію</a:t>
            </a:r>
            <a:r>
              <a:rPr lang="ru-RU" sz="1100" b="1" dirty="0"/>
              <a:t>, </a:t>
            </a:r>
            <a:r>
              <a:rPr lang="ru-RU" sz="1100" b="1" dirty="0" err="1"/>
              <a:t>якщо</a:t>
            </a:r>
            <a:r>
              <a:rPr lang="ru-RU" sz="1100" b="1" dirty="0"/>
              <a:t> </a:t>
            </a:r>
            <a:r>
              <a:rPr lang="ru-RU" sz="1100" b="1" dirty="0" err="1"/>
              <a:t>щось</a:t>
            </a:r>
            <a:r>
              <a:rPr lang="ru-RU" sz="1100" b="1" dirty="0"/>
              <a:t> </a:t>
            </a:r>
            <a:r>
              <a:rPr lang="ru-RU" sz="1100" b="1" dirty="0" err="1"/>
              <a:t>незрозуміло</a:t>
            </a:r>
            <a:r>
              <a:rPr lang="ru-RU" sz="1100" b="1" dirty="0"/>
              <a:t>.</a:t>
            </a:r>
          </a:p>
          <a:p>
            <a:endParaRPr lang="en-US" sz="1100" dirty="0"/>
          </a:p>
          <a:p>
            <a:r>
              <a:rPr lang="ru-RU" sz="1100" b="1" dirty="0" err="1"/>
              <a:t>Важливо</a:t>
            </a:r>
            <a:r>
              <a:rPr lang="ru-RU" sz="1100" b="1" dirty="0"/>
              <a:t>: </a:t>
            </a:r>
            <a:r>
              <a:rPr lang="ru-RU" sz="1100" b="1" dirty="0" err="1"/>
              <a:t>Є</a:t>
            </a:r>
            <a:r>
              <a:rPr lang="ru-RU" sz="1100" b="1" dirty="0"/>
              <a:t> 3 </a:t>
            </a:r>
            <a:r>
              <a:rPr lang="ru-RU" sz="1100" b="1" dirty="0" err="1"/>
              <a:t>групи</a:t>
            </a:r>
            <a:r>
              <a:rPr lang="ru-RU" sz="1100" b="1" dirty="0"/>
              <a:t> </a:t>
            </a:r>
            <a:r>
              <a:rPr lang="ru-RU" sz="1100" b="1" dirty="0" err="1"/>
              <a:t>учасників</a:t>
            </a:r>
            <a:r>
              <a:rPr lang="ru-RU" sz="1100" b="1" dirty="0"/>
              <a:t> </a:t>
            </a:r>
            <a:r>
              <a:rPr lang="en-GB" sz="1100" b="1" dirty="0"/>
              <a:t>HIT-CF, </a:t>
            </a:r>
            <a:r>
              <a:rPr lang="ru-RU" sz="1100" b="1" dirty="0" err="1"/>
              <a:t>які</a:t>
            </a:r>
            <a:r>
              <a:rPr lang="ru-RU" sz="1100" b="1" dirty="0"/>
              <a:t> (</a:t>
            </a:r>
            <a:r>
              <a:rPr lang="ru-RU" sz="1100" b="1" dirty="0" err="1"/>
              <a:t>поки</a:t>
            </a:r>
            <a:r>
              <a:rPr lang="ru-RU" sz="1100" b="1" dirty="0"/>
              <a:t> </a:t>
            </a:r>
            <a:r>
              <a:rPr lang="ru-RU" sz="1100" b="1" dirty="0" err="1"/>
              <a:t>що</a:t>
            </a:r>
            <a:r>
              <a:rPr lang="ru-RU" sz="1100" b="1" dirty="0"/>
              <a:t>) не </a:t>
            </a:r>
            <a:r>
              <a:rPr lang="ru-RU" sz="1100" b="1" dirty="0" err="1"/>
              <a:t>отримають</a:t>
            </a:r>
            <a:r>
              <a:rPr lang="ru-RU" sz="1100" b="1" dirty="0"/>
              <a:t> </a:t>
            </a:r>
            <a:r>
              <a:rPr lang="ru-RU" sz="1100" b="1" dirty="0" err="1"/>
              <a:t>ці</a:t>
            </a:r>
            <a:r>
              <a:rPr lang="ru-RU" sz="1100" b="1" dirty="0"/>
              <a:t> </a:t>
            </a:r>
            <a:r>
              <a:rPr lang="ru-RU" sz="1100" b="1" dirty="0" err="1"/>
              <a:t>персональні</a:t>
            </a:r>
            <a:r>
              <a:rPr lang="ru-RU" sz="1100" b="1" dirty="0"/>
              <a:t> </a:t>
            </a:r>
            <a:r>
              <a:rPr lang="ru-RU" sz="1100" b="1" dirty="0" err="1"/>
              <a:t>результати</a:t>
            </a:r>
            <a:r>
              <a:rPr lang="ru-RU" sz="1100" b="1" dirty="0"/>
              <a:t>:
Для </a:t>
            </a:r>
            <a:r>
              <a:rPr lang="ru-RU" sz="1100" b="1" dirty="0" err="1"/>
              <a:t>забезпечення</a:t>
            </a:r>
            <a:r>
              <a:rPr lang="ru-RU" sz="1100" b="1" dirty="0"/>
              <a:t> </a:t>
            </a:r>
            <a:r>
              <a:rPr lang="ru-RU" sz="1100" b="1" dirty="0" err="1"/>
              <a:t>повної</a:t>
            </a:r>
            <a:r>
              <a:rPr lang="ru-RU" sz="1100" b="1" dirty="0"/>
              <a:t> </a:t>
            </a:r>
            <a:r>
              <a:rPr lang="ru-RU" sz="1100" b="1" dirty="0" err="1"/>
              <a:t>об'єктивності</a:t>
            </a:r>
            <a:r>
              <a:rPr lang="ru-RU" sz="1100" b="1" dirty="0"/>
              <a:t> </a:t>
            </a:r>
            <a:r>
              <a:rPr lang="ru-RU" sz="1100" b="1" dirty="0" err="1"/>
              <a:t>дослідження</a:t>
            </a:r>
            <a:r>
              <a:rPr lang="ru-RU" sz="1100" b="1" dirty="0"/>
              <a:t> </a:t>
            </a:r>
            <a:r>
              <a:rPr lang="ru-RU" sz="1100" b="1" dirty="0" err="1"/>
              <a:t>важливо</a:t>
            </a:r>
            <a:r>
              <a:rPr lang="ru-RU" sz="1100" b="1" dirty="0"/>
              <a:t>, </a:t>
            </a:r>
            <a:r>
              <a:rPr lang="ru-RU" sz="1100" b="1" dirty="0" err="1"/>
              <a:t>щоб</a:t>
            </a:r>
            <a:r>
              <a:rPr lang="ru-RU" sz="1100" b="1" dirty="0"/>
              <a:t> </a:t>
            </a:r>
            <a:r>
              <a:rPr lang="ru-RU" sz="1100" b="1" dirty="0" err="1"/>
              <a:t>ні</a:t>
            </a:r>
            <a:r>
              <a:rPr lang="ru-RU" sz="1100" b="1" dirty="0"/>
              <a:t> </a:t>
            </a:r>
            <a:r>
              <a:rPr lang="ru-RU" sz="1100" b="1" dirty="0" err="1"/>
              <a:t>ви</a:t>
            </a:r>
            <a:r>
              <a:rPr lang="ru-RU" sz="1100" b="1" dirty="0"/>
              <a:t>, </a:t>
            </a:r>
            <a:r>
              <a:rPr lang="ru-RU" sz="1100" b="1" dirty="0" err="1"/>
              <a:t>ні</a:t>
            </a:r>
            <a:r>
              <a:rPr lang="ru-RU" sz="1100" b="1" dirty="0"/>
              <a:t> </a:t>
            </a:r>
            <a:r>
              <a:rPr lang="ru-RU" sz="1100" b="1" dirty="0" err="1"/>
              <a:t>дослідники</a:t>
            </a:r>
            <a:r>
              <a:rPr lang="ru-RU" sz="1100" b="1" dirty="0"/>
              <a:t> не знали, як </a:t>
            </a:r>
            <a:r>
              <a:rPr lang="ru-RU" sz="1100" b="1" dirty="0" err="1"/>
              <a:t>ваші</a:t>
            </a:r>
            <a:r>
              <a:rPr lang="ru-RU" sz="1100" b="1" dirty="0"/>
              <a:t> </a:t>
            </a:r>
            <a:r>
              <a:rPr lang="ru-RU" sz="1100" b="1" dirty="0" err="1"/>
              <a:t>органоїди</a:t>
            </a:r>
            <a:r>
              <a:rPr lang="ru-RU" sz="1100" b="1" dirty="0"/>
              <a:t> </a:t>
            </a:r>
            <a:r>
              <a:rPr lang="ru-RU" sz="1100" b="1" dirty="0" err="1"/>
              <a:t>відреагували</a:t>
            </a:r>
            <a:r>
              <a:rPr lang="ru-RU" sz="1100" b="1" dirty="0"/>
              <a:t> на </a:t>
            </a:r>
            <a:r>
              <a:rPr lang="ru-RU" sz="1100" b="1" dirty="0" err="1"/>
              <a:t>випробувані</a:t>
            </a:r>
            <a:r>
              <a:rPr lang="ru-RU" sz="1100" b="1" dirty="0"/>
              <a:t> </a:t>
            </a:r>
            <a:r>
              <a:rPr lang="ru-RU" sz="1100" b="1" dirty="0" err="1"/>
              <a:t>препарати</a:t>
            </a:r>
            <a:r>
              <a:rPr lang="ru-RU" sz="1100" b="1" dirty="0"/>
              <a:t>. </a:t>
            </a:r>
            <a:r>
              <a:rPr lang="ru-RU" sz="1100" b="1" dirty="0" err="1"/>
              <a:t>Це</a:t>
            </a:r>
            <a:r>
              <a:rPr lang="ru-RU" sz="1100" b="1" dirty="0"/>
              <a:t> </a:t>
            </a:r>
            <a:r>
              <a:rPr lang="ru-RU" sz="1100" b="1" dirty="0" err="1"/>
              <a:t>називається</a:t>
            </a:r>
            <a:r>
              <a:rPr lang="ru-RU" sz="1100" b="1" dirty="0"/>
              <a:t> «</a:t>
            </a:r>
            <a:r>
              <a:rPr lang="ru-RU" sz="1100" b="1" dirty="0" err="1"/>
              <a:t>засліпленням</a:t>
            </a:r>
            <a:r>
              <a:rPr lang="ru-RU" sz="1100" b="1" dirty="0"/>
              <a:t>». </a:t>
            </a:r>
            <a:r>
              <a:rPr lang="ru-RU" sz="1100" b="1" dirty="0" err="1"/>
              <a:t>Наприкінці</a:t>
            </a:r>
            <a:r>
              <a:rPr lang="ru-RU" sz="1100" b="1" dirty="0"/>
              <a:t> </a:t>
            </a:r>
            <a:r>
              <a:rPr lang="en-GB" sz="1100" b="1" dirty="0"/>
              <a:t>CHOICES </a:t>
            </a:r>
            <a:r>
              <a:rPr lang="ru-RU" sz="1100" b="1" dirty="0" err="1"/>
              <a:t>ви</a:t>
            </a:r>
            <a:r>
              <a:rPr lang="ru-RU" sz="1100" b="1" dirty="0"/>
              <a:t>, </a:t>
            </a:r>
            <a:r>
              <a:rPr lang="ru-RU" sz="1100" b="1" dirty="0" err="1"/>
              <a:t>звичайно</a:t>
            </a:r>
            <a:r>
              <a:rPr lang="ru-RU" sz="1100" b="1" dirty="0"/>
              <a:t>, </a:t>
            </a:r>
            <a:r>
              <a:rPr lang="ru-RU" sz="1100" b="1" dirty="0" err="1"/>
              <a:t>також</a:t>
            </a:r>
            <a:r>
              <a:rPr lang="ru-RU" sz="1100" b="1" dirty="0"/>
              <a:t> </a:t>
            </a:r>
            <a:r>
              <a:rPr lang="ru-RU" sz="1100" b="1" dirty="0" err="1"/>
              <a:t>отримаєте</a:t>
            </a:r>
            <a:r>
              <a:rPr lang="ru-RU" sz="1100" b="1" dirty="0"/>
              <a:t> </a:t>
            </a:r>
            <a:r>
              <a:rPr lang="ru-RU" sz="1100" b="1" dirty="0" err="1"/>
              <a:t>свої</a:t>
            </a:r>
            <a:r>
              <a:rPr lang="ru-RU" sz="1100" b="1" dirty="0"/>
              <a:t> </a:t>
            </a:r>
            <a:r>
              <a:rPr lang="ru-RU" sz="1100" b="1" dirty="0" err="1"/>
              <a:t>особисті</a:t>
            </a:r>
            <a:r>
              <a:rPr lang="ru-RU" sz="1100" b="1" dirty="0"/>
              <a:t> </a:t>
            </a:r>
            <a:r>
              <a:rPr lang="ru-RU" sz="1100" b="1" dirty="0" err="1"/>
              <a:t>результати</a:t>
            </a:r>
            <a:r>
              <a:rPr lang="ru-RU" sz="1100" b="1" dirty="0"/>
              <a:t>.
Для </a:t>
            </a:r>
            <a:r>
              <a:rPr lang="ru-RU" sz="1100" b="1" dirty="0" err="1"/>
              <a:t>дуже</a:t>
            </a:r>
            <a:r>
              <a:rPr lang="ru-RU" sz="1100" b="1" dirty="0"/>
              <a:t> </a:t>
            </a:r>
            <a:r>
              <a:rPr lang="ru-RU" sz="1100" b="1" dirty="0" err="1"/>
              <a:t>невеликої</a:t>
            </a:r>
            <a:r>
              <a:rPr lang="ru-RU" sz="1100" b="1" dirty="0"/>
              <a:t> </a:t>
            </a:r>
            <a:r>
              <a:rPr lang="ru-RU" sz="1100" b="1" dirty="0" err="1"/>
              <a:t>меншості</a:t>
            </a:r>
            <a:r>
              <a:rPr lang="ru-RU" sz="1100" b="1" dirty="0"/>
              <a:t> </a:t>
            </a:r>
            <a:r>
              <a:rPr lang="ru-RU" sz="1100" b="1" dirty="0" err="1"/>
              <a:t>учасників</a:t>
            </a:r>
            <a:r>
              <a:rPr lang="ru-RU" sz="1100" b="1" dirty="0"/>
              <a:t> </a:t>
            </a:r>
            <a:r>
              <a:rPr lang="en-GB" sz="1100" b="1" dirty="0"/>
              <a:t>HIT-CF </a:t>
            </a:r>
            <a:r>
              <a:rPr lang="ru-RU" sz="1100" b="1" dirty="0" err="1"/>
              <a:t>їх</a:t>
            </a:r>
            <a:r>
              <a:rPr lang="ru-RU" sz="1100" b="1" dirty="0"/>
              <a:t> </a:t>
            </a:r>
            <a:r>
              <a:rPr lang="ru-RU" sz="1100" b="1" dirty="0" err="1"/>
              <a:t>органоїди</a:t>
            </a:r>
            <a:r>
              <a:rPr lang="ru-RU" sz="1100" b="1" dirty="0"/>
              <a:t> не </a:t>
            </a:r>
            <a:r>
              <a:rPr lang="ru-RU" sz="1100" b="1" dirty="0" err="1"/>
              <a:t>змогли</a:t>
            </a:r>
            <a:r>
              <a:rPr lang="ru-RU" sz="1100" b="1" dirty="0"/>
              <a:t> добре </a:t>
            </a:r>
            <a:r>
              <a:rPr lang="ru-RU" sz="1100" b="1" dirty="0" err="1"/>
              <a:t>рости</a:t>
            </a:r>
            <a:r>
              <a:rPr lang="ru-RU" sz="1100" b="1" dirty="0"/>
              <a:t> в </a:t>
            </a:r>
            <a:r>
              <a:rPr lang="ru-RU" sz="1100" b="1" dirty="0" err="1"/>
              <a:t>лабораторії</a:t>
            </a:r>
            <a:r>
              <a:rPr lang="ru-RU" sz="1100" b="1" dirty="0"/>
              <a:t>, тому ми не могли провести </a:t>
            </a:r>
            <a:r>
              <a:rPr lang="ru-RU" sz="1100" b="1" dirty="0" err="1"/>
              <a:t>тестування</a:t>
            </a:r>
            <a:r>
              <a:rPr lang="ru-RU" sz="1100" b="1" dirty="0"/>
              <a:t> </a:t>
            </a:r>
            <a:r>
              <a:rPr lang="ru-RU" sz="1100" b="1" dirty="0" err="1"/>
              <a:t>препаратів</a:t>
            </a:r>
            <a:r>
              <a:rPr lang="ru-RU" sz="1100" b="1" dirty="0"/>
              <a:t> на них. </a:t>
            </a:r>
            <a:r>
              <a:rPr lang="ru-RU" sz="1100" b="1" dirty="0" err="1"/>
              <a:t>Це</a:t>
            </a:r>
            <a:r>
              <a:rPr lang="ru-RU" sz="1100" b="1" dirty="0"/>
              <a:t>, на жаль, </a:t>
            </a:r>
            <a:r>
              <a:rPr lang="ru-RU" sz="1100" b="1" dirty="0" err="1"/>
              <a:t>відбувається</a:t>
            </a:r>
            <a:r>
              <a:rPr lang="ru-RU" sz="1100" b="1" dirty="0"/>
              <a:t> в </a:t>
            </a:r>
            <a:r>
              <a:rPr lang="ru-RU" sz="1100" b="1" dirty="0" err="1"/>
              <a:t>експериментальних</a:t>
            </a:r>
            <a:r>
              <a:rPr lang="ru-RU" sz="1100" b="1" dirty="0"/>
              <a:t> </a:t>
            </a:r>
            <a:r>
              <a:rPr lang="ru-RU" sz="1100" b="1" dirty="0" err="1"/>
              <a:t>установах</a:t>
            </a:r>
            <a:r>
              <a:rPr lang="ru-RU" sz="1100" b="1" dirty="0"/>
              <a:t>. Ваш </a:t>
            </a:r>
            <a:r>
              <a:rPr lang="ru-RU" sz="1100" b="1" dirty="0" err="1"/>
              <a:t>лікар</a:t>
            </a:r>
            <a:r>
              <a:rPr lang="ru-RU" sz="1100" b="1" dirty="0"/>
              <a:t> </a:t>
            </a:r>
            <a:r>
              <a:rPr lang="en-GB" sz="1100" b="1" dirty="0"/>
              <a:t>CF </a:t>
            </a:r>
            <a:r>
              <a:rPr lang="ru-RU" sz="1100" b="1" dirty="0" err="1"/>
              <a:t>повідомить</a:t>
            </a:r>
            <a:r>
              <a:rPr lang="ru-RU" sz="1100" b="1" dirty="0"/>
              <a:t> вас, </a:t>
            </a:r>
            <a:r>
              <a:rPr lang="ru-RU" sz="1100" b="1" dirty="0" err="1"/>
              <a:t>якщо</a:t>
            </a:r>
            <a:r>
              <a:rPr lang="ru-RU" sz="1100" b="1" dirty="0"/>
              <a:t> </a:t>
            </a:r>
            <a:r>
              <a:rPr lang="ru-RU" sz="1100" b="1" dirty="0" err="1"/>
              <a:t>це</a:t>
            </a:r>
            <a:r>
              <a:rPr lang="ru-RU" sz="1100" b="1" dirty="0"/>
              <a:t> так.
Люди з </a:t>
            </a:r>
            <a:r>
              <a:rPr lang="ru-RU" sz="1100" b="1" dirty="0" err="1"/>
              <a:t>мутаціями</a:t>
            </a:r>
            <a:r>
              <a:rPr lang="ru-RU" sz="1100" b="1" dirty="0"/>
              <a:t> </a:t>
            </a:r>
            <a:r>
              <a:rPr lang="ru-RU" sz="1100" b="1" dirty="0" err="1"/>
              <a:t>тільки</a:t>
            </a:r>
            <a:r>
              <a:rPr lang="ru-RU" sz="1100" b="1" dirty="0"/>
              <a:t> </a:t>
            </a:r>
            <a:r>
              <a:rPr lang="ru-RU" sz="1100" b="1" dirty="0" err="1"/>
              <a:t>зупинки</a:t>
            </a:r>
            <a:r>
              <a:rPr lang="ru-RU" sz="1100" b="1" dirty="0"/>
              <a:t> («</a:t>
            </a:r>
            <a:r>
              <a:rPr lang="en-GB" sz="1100" b="1" dirty="0"/>
              <a:t>X»): </a:t>
            </a:r>
            <a:r>
              <a:rPr lang="ru-RU" sz="1100" b="1" dirty="0" err="1"/>
              <a:t>Симкеві</a:t>
            </a:r>
            <a:r>
              <a:rPr lang="ru-RU" sz="1100" b="1" dirty="0"/>
              <a:t> не </a:t>
            </a:r>
            <a:r>
              <a:rPr lang="ru-RU" sz="1100" b="1" dirty="0" err="1"/>
              <a:t>тестували</a:t>
            </a:r>
            <a:r>
              <a:rPr lang="ru-RU" sz="1100" b="1" dirty="0"/>
              <a:t> на </a:t>
            </a:r>
            <a:r>
              <a:rPr lang="ru-RU" sz="1100" b="1" dirty="0" err="1"/>
              <a:t>їх</a:t>
            </a:r>
            <a:r>
              <a:rPr lang="ru-RU" sz="1100" b="1" dirty="0"/>
              <a:t> </a:t>
            </a:r>
            <a:r>
              <a:rPr lang="ru-RU" sz="1100" b="1" dirty="0" err="1"/>
              <a:t>органоїдах</a:t>
            </a:r>
            <a:r>
              <a:rPr lang="ru-RU" sz="1100" b="1" dirty="0"/>
              <a:t>, </a:t>
            </a:r>
            <a:r>
              <a:rPr lang="ru-RU" sz="1100" b="1" dirty="0" err="1"/>
              <a:t>оскільки</a:t>
            </a:r>
            <a:r>
              <a:rPr lang="ru-RU" sz="1100" b="1" dirty="0"/>
              <a:t> </a:t>
            </a:r>
            <a:r>
              <a:rPr lang="ru-RU" sz="1100" b="1" dirty="0" err="1"/>
              <a:t>ефекту</a:t>
            </a:r>
            <a:r>
              <a:rPr lang="ru-RU" sz="1100" b="1" dirty="0"/>
              <a:t> не </a:t>
            </a:r>
            <a:r>
              <a:rPr lang="ru-RU" sz="1100" b="1" dirty="0" err="1"/>
              <a:t>очікувалося</a:t>
            </a:r>
            <a:r>
              <a:rPr lang="ru-RU" sz="1100" b="1" dirty="0"/>
              <a:t>. Ми </a:t>
            </a:r>
            <a:r>
              <a:rPr lang="ru-RU" sz="1100" b="1" dirty="0" err="1"/>
              <a:t>повернемося</a:t>
            </a:r>
            <a:r>
              <a:rPr lang="ru-RU" sz="1100" b="1" dirty="0"/>
              <a:t> з </a:t>
            </a:r>
            <a:r>
              <a:rPr lang="ru-RU" sz="1100" b="1" dirty="0" err="1"/>
              <a:t>додатковою</a:t>
            </a:r>
            <a:r>
              <a:rPr lang="ru-RU" sz="1100" b="1" dirty="0"/>
              <a:t> </a:t>
            </a:r>
            <a:r>
              <a:rPr lang="ru-RU" sz="1100" b="1" dirty="0" err="1"/>
              <a:t>інформацією</a:t>
            </a:r>
            <a:r>
              <a:rPr lang="ru-RU" sz="1100" b="1" dirty="0"/>
              <a:t> про те, </a:t>
            </a:r>
            <a:r>
              <a:rPr lang="ru-RU" sz="1100" b="1" dirty="0" err="1"/>
              <a:t>чого</a:t>
            </a:r>
            <a:r>
              <a:rPr lang="ru-RU" sz="1100" b="1" dirty="0"/>
              <a:t> </a:t>
            </a:r>
            <a:r>
              <a:rPr lang="ru-RU" sz="1100" b="1" dirty="0" err="1"/>
              <a:t>ці</a:t>
            </a:r>
            <a:r>
              <a:rPr lang="ru-RU" sz="1100" b="1" dirty="0"/>
              <a:t> люди все </a:t>
            </a:r>
            <a:r>
              <a:rPr lang="ru-RU" sz="1100" b="1" dirty="0" err="1"/>
              <a:t>ще</a:t>
            </a:r>
            <a:r>
              <a:rPr lang="ru-RU" sz="1100" b="1" dirty="0"/>
              <a:t> </a:t>
            </a:r>
            <a:r>
              <a:rPr lang="ru-RU" sz="1100" b="1" dirty="0" err="1"/>
              <a:t>можуть</a:t>
            </a:r>
            <a:r>
              <a:rPr lang="ru-RU" sz="1100" b="1" dirty="0"/>
              <a:t> </a:t>
            </a:r>
            <a:r>
              <a:rPr lang="ru-RU" sz="1100" b="1" dirty="0" err="1"/>
              <a:t>очікувати</a:t>
            </a:r>
            <a:r>
              <a:rPr lang="ru-RU" sz="1100" b="1" dirty="0"/>
              <a:t> </a:t>
            </a:r>
            <a:r>
              <a:rPr lang="ru-RU" sz="1100" b="1" dirty="0" err="1"/>
              <a:t>від</a:t>
            </a:r>
            <a:r>
              <a:rPr lang="ru-RU" sz="1100" b="1" dirty="0"/>
              <a:t> </a:t>
            </a:r>
            <a:r>
              <a:rPr lang="en-GB" sz="1100" b="1" dirty="0"/>
              <a:t>HIT-CF </a:t>
            </a:r>
            <a:r>
              <a:rPr lang="ru-RU" sz="1100" b="1" dirty="0" err="1"/>
              <a:t>якомога</a:t>
            </a:r>
            <a:r>
              <a:rPr lang="ru-RU" sz="1100" b="1" dirty="0"/>
              <a:t> </a:t>
            </a:r>
            <a:r>
              <a:rPr lang="ru-RU" sz="1100" b="1" dirty="0" err="1"/>
              <a:t>швидше</a:t>
            </a:r>
            <a:r>
              <a:rPr lang="ru-RU" sz="1100" b="1" dirty="0"/>
              <a:t>.</a:t>
            </a:r>
            <a:endParaRPr lang="en-GB" sz="11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6808BFB-FFB4-02AC-F204-084EB04AE38D}"/>
              </a:ext>
            </a:extLst>
          </p:cNvPr>
          <p:cNvSpPr/>
          <p:nvPr/>
        </p:nvSpPr>
        <p:spPr>
          <a:xfrm>
            <a:off x="0" y="9639941"/>
            <a:ext cx="6858000" cy="266059"/>
          </a:xfrm>
          <a:prstGeom prst="rect">
            <a:avLst/>
          </a:prstGeom>
          <a:solidFill>
            <a:srgbClr val="F1862D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DEB86F21-B1CE-59D8-20BE-EF5A20EBE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" y="9674666"/>
            <a:ext cx="334920" cy="19660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1C173CC0-31E9-A843-46DB-C7CBED31B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4" y="9247529"/>
            <a:ext cx="473889" cy="373425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BDD1A243-57AA-559B-D581-A48B7692A4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20" y="9339236"/>
            <a:ext cx="537601" cy="178386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877D1E7F-76FA-F06D-0BA4-25CC88290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1" r="14998" b="39975"/>
          <a:stretch/>
        </p:blipFill>
        <p:spPr>
          <a:xfrm>
            <a:off x="3670455" y="9307731"/>
            <a:ext cx="585271" cy="240323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5B405C4E-8078-D356-D851-486185B801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/>
          <a:stretch/>
        </p:blipFill>
        <p:spPr>
          <a:xfrm>
            <a:off x="4316653" y="9240105"/>
            <a:ext cx="660043" cy="372917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17B26F2A-3943-4A60-E94B-9093C3A233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26" y="9165442"/>
            <a:ext cx="806393" cy="537595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696795DE-A90A-CD15-855E-21E120D089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58" y="9359967"/>
            <a:ext cx="866528" cy="148547"/>
          </a:xfrm>
          <a:prstGeom prst="rect">
            <a:avLst/>
          </a:prstGeom>
        </p:spPr>
      </p:pic>
      <p:sp>
        <p:nvSpPr>
          <p:cNvPr id="39" name="Rectangle 11">
            <a:extLst>
              <a:ext uri="{FF2B5EF4-FFF2-40B4-BE49-F238E27FC236}">
                <a16:creationId xmlns:a16="http://schemas.microsoft.com/office/drawing/2014/main" id="{7CE72464-8031-693E-6F7A-A3D19D1B2024}"/>
              </a:ext>
            </a:extLst>
          </p:cNvPr>
          <p:cNvSpPr/>
          <p:nvPr/>
        </p:nvSpPr>
        <p:spPr>
          <a:xfrm>
            <a:off x="623723" y="8829756"/>
            <a:ext cx="50874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err="1">
                <a:solidFill>
                  <a:sysClr val="windowText" lastClr="000000"/>
                </a:solidFill>
              </a:rPr>
              <a:t>Щоб</a:t>
            </a:r>
            <a:r>
              <a:rPr lang="ru-RU" sz="900" b="1" dirty="0">
                <a:solidFill>
                  <a:sysClr val="windowText" lastClr="000000"/>
                </a:solidFill>
              </a:rPr>
              <a:t> </a:t>
            </a:r>
            <a:r>
              <a:rPr lang="ru-RU" sz="900" b="1" dirty="0" err="1">
                <a:solidFill>
                  <a:sysClr val="windowText" lastClr="000000"/>
                </a:solidFill>
              </a:rPr>
              <a:t>дізнатися</a:t>
            </a:r>
            <a:r>
              <a:rPr lang="ru-RU" sz="900" b="1" dirty="0">
                <a:solidFill>
                  <a:sysClr val="windowText" lastClr="000000"/>
                </a:solidFill>
              </a:rPr>
              <a:t> </a:t>
            </a:r>
            <a:r>
              <a:rPr lang="ru-RU" sz="900" b="1" dirty="0" err="1">
                <a:solidFill>
                  <a:sysClr val="windowText" lastClr="000000"/>
                </a:solidFill>
              </a:rPr>
              <a:t>більше</a:t>
            </a:r>
            <a:r>
              <a:rPr lang="ru-RU" sz="900" b="1" dirty="0">
                <a:solidFill>
                  <a:sysClr val="windowText" lastClr="000000"/>
                </a:solidFill>
              </a:rPr>
              <a:t> про проект </a:t>
            </a:r>
            <a:r>
              <a:rPr lang="en-AU" sz="900" b="1" dirty="0">
                <a:solidFill>
                  <a:sysClr val="windowText" lastClr="000000"/>
                </a:solidFill>
              </a:rPr>
              <a:t>HIT-CF, </a:t>
            </a:r>
            <a:r>
              <a:rPr lang="ru-RU" sz="900" b="1" dirty="0" err="1">
                <a:solidFill>
                  <a:sysClr val="windowText" lastClr="000000"/>
                </a:solidFill>
              </a:rPr>
              <a:t>відвідайте</a:t>
            </a:r>
            <a:r>
              <a:rPr lang="ru-RU" sz="900" b="1" dirty="0">
                <a:solidFill>
                  <a:sysClr val="windowText" lastClr="000000"/>
                </a:solidFill>
              </a:rPr>
              <a:t> сайт </a:t>
            </a:r>
            <a:r>
              <a:rPr lang="en-AU" sz="900" b="1" dirty="0">
                <a:solidFill>
                  <a:srgbClr val="F1862D"/>
                </a:solidFill>
                <a:hlinkClick r:id="rId11"/>
              </a:rPr>
              <a:t>www.hitcf.org</a:t>
            </a:r>
            <a:r>
              <a:rPr lang="en-AU" sz="900" b="1" dirty="0">
                <a:solidFill>
                  <a:srgbClr val="F1862D"/>
                </a:solidFill>
              </a:rPr>
              <a:t> </a:t>
            </a:r>
            <a:r>
              <a:rPr lang="ru-RU" sz="900" b="1" dirty="0" err="1">
                <a:solidFill>
                  <a:sysClr val="windowText" lastClr="000000"/>
                </a:solidFill>
              </a:rPr>
              <a:t>або</a:t>
            </a:r>
            <a:r>
              <a:rPr lang="ru-RU" sz="900" b="1" dirty="0">
                <a:solidFill>
                  <a:sysClr val="windowText" lastClr="000000"/>
                </a:solidFill>
              </a:rPr>
              <a:t> </a:t>
            </a:r>
            <a:r>
              <a:rPr lang="ru-RU" sz="900" b="1" dirty="0" err="1">
                <a:solidFill>
                  <a:sysClr val="windowText" lastClr="000000"/>
                </a:solidFill>
              </a:rPr>
              <a:t>надішліть</a:t>
            </a:r>
            <a:r>
              <a:rPr lang="ru-RU" sz="900" b="1" dirty="0">
                <a:solidFill>
                  <a:sysClr val="windowText" lastClr="000000"/>
                </a:solidFill>
              </a:rPr>
              <a:t> </a:t>
            </a:r>
            <a:r>
              <a:rPr lang="ru-RU" sz="900" b="1" dirty="0" err="1">
                <a:solidFill>
                  <a:sysClr val="windowText" lastClr="000000"/>
                </a:solidFill>
              </a:rPr>
              <a:t>електронний</a:t>
            </a:r>
            <a:r>
              <a:rPr lang="ru-RU" sz="900" b="1" dirty="0">
                <a:solidFill>
                  <a:sysClr val="windowText" lastClr="000000"/>
                </a:solidFill>
              </a:rPr>
              <a:t> лист </a:t>
            </a:r>
            <a:r>
              <a:rPr lang="ru-RU" sz="900" b="1">
                <a:solidFill>
                  <a:sysClr val="windowText" lastClr="000000"/>
                </a:solidFill>
              </a:rPr>
              <a:t>на адресу </a:t>
            </a:r>
            <a:r>
              <a:rPr lang="en-AU" sz="900" b="1">
                <a:solidFill>
                  <a:sysClr val="windowText" lastClr="000000"/>
                </a:solidFill>
                <a:hlinkClick r:id="rId12"/>
              </a:rPr>
              <a:t>HITCF</a:t>
            </a:r>
            <a:r>
              <a:rPr lang="en-AU" sz="900" b="1" dirty="0">
                <a:solidFill>
                  <a:sysClr val="windowText" lastClr="000000"/>
                </a:solidFill>
                <a:hlinkClick r:id="rId12"/>
              </a:rPr>
              <a:t>@umcutrecht.nl</a:t>
            </a:r>
            <a:endParaRPr lang="en-AU" sz="900" b="1" dirty="0">
              <a:solidFill>
                <a:sysClr val="windowText" lastClr="000000"/>
              </a:solidFill>
            </a:endParaRPr>
          </a:p>
          <a:p>
            <a:endParaRPr lang="en-AU" sz="900" b="1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0" name="Afbeelding 39">
            <a:extLst>
              <a:ext uri="{FF2B5EF4-FFF2-40B4-BE49-F238E27FC236}">
                <a16:creationId xmlns:a16="http://schemas.microsoft.com/office/drawing/2014/main" id="{EAB4990E-5EDE-9F93-F5C0-AFEB81C026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26" y="9212356"/>
            <a:ext cx="442314" cy="369332"/>
          </a:xfrm>
          <a:prstGeom prst="rect">
            <a:avLst/>
          </a:prstGeom>
        </p:spPr>
      </p:pic>
      <p:pic>
        <p:nvPicPr>
          <p:cNvPr id="41" name="Picture 14">
            <a:extLst>
              <a:ext uri="{FF2B5EF4-FFF2-40B4-BE49-F238E27FC236}">
                <a16:creationId xmlns:a16="http://schemas.microsoft.com/office/drawing/2014/main" id="{EF5ABB3A-45CE-382C-C006-1431D78E10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92" y="9397022"/>
            <a:ext cx="866528" cy="80571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8B9C0F8E-02C1-B0D4-88DB-BCB2CC52D5C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" y="9221609"/>
            <a:ext cx="672451" cy="408711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EC65010C-164A-5F18-AB71-F93B50F3A4A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t="32149" r="11349" b="32444"/>
          <a:stretch/>
        </p:blipFill>
        <p:spPr>
          <a:xfrm>
            <a:off x="5711209" y="9285121"/>
            <a:ext cx="643517" cy="29656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B5022F9-BB5D-0B91-EA0C-08A7D3B6476B}"/>
              </a:ext>
            </a:extLst>
          </p:cNvPr>
          <p:cNvSpPr/>
          <p:nvPr/>
        </p:nvSpPr>
        <p:spPr>
          <a:xfrm>
            <a:off x="11927" y="3790950"/>
            <a:ext cx="6797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3763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64462A6F2766428A83CED44477B780" ma:contentTypeVersion="17" ma:contentTypeDescription="Een nieuw document maken." ma:contentTypeScope="" ma:versionID="45bf43c64f107e383bad593060481421">
  <xsd:schema xmlns:xsd="http://www.w3.org/2001/XMLSchema" xmlns:xs="http://www.w3.org/2001/XMLSchema" xmlns:p="http://schemas.microsoft.com/office/2006/metadata/properties" xmlns:ns2="30ca9d15-ec26-4483-a5fa-2f5413ebbe36" xmlns:ns3="9139c953-b1ed-4a1b-a7ed-d87dbacc6580" targetNamespace="http://schemas.microsoft.com/office/2006/metadata/properties" ma:root="true" ma:fieldsID="2954090a2ac1fafe31a13b01f1d62a1c" ns2:_="" ns3:_="">
    <xsd:import namespace="30ca9d15-ec26-4483-a5fa-2f5413ebbe36"/>
    <xsd:import namespace="9139c953-b1ed-4a1b-a7ed-d87dbacc65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a9d15-ec26-4483-a5fa-2f5413ebbe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eae614-c3a3-4231-b677-37c9fe7989a8}" ma:internalName="TaxCatchAll" ma:showField="CatchAllData" ma:web="30ca9d15-ec26-4483-a5fa-2f5413ebb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9c953-b1ed-4a1b-a7ed-d87dbacc6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9f6ed00-d9a1-47fc-bde2-86e6be99b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ca9d15-ec26-4483-a5fa-2f5413ebbe36" xsi:nil="true"/>
    <lcf76f155ced4ddcb4097134ff3c332f xmlns="9139c953-b1ed-4a1b-a7ed-d87dbacc65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9833FB-BBDA-4824-8745-C9D215B0A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a9d15-ec26-4483-a5fa-2f5413ebbe36"/>
    <ds:schemaRef ds:uri="9139c953-b1ed-4a1b-a7ed-d87dbacc65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FFF6D6-1FBA-4E21-9F71-A3C7E34EC0B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139c953-b1ed-4a1b-a7ed-d87dbacc6580"/>
    <ds:schemaRef ds:uri="30ca9d15-ec26-4483-a5fa-2f5413ebbe3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33D0E1-842F-4899-82AA-5A295A4F4D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3455</TotalTime>
  <Words>1174</Words>
  <Application>Microsoft Macintosh PowerPoint</Application>
  <PresentationFormat>Лист A4 (210x297 мм)</PresentationFormat>
  <Paragraphs>30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</vt:vector>
  </TitlesOfParts>
  <Company>Telethon Kids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Van Mourik</dc:creator>
  <cp:lastModifiedBy>Юлия Бобза</cp:lastModifiedBy>
  <cp:revision>279</cp:revision>
  <cp:lastPrinted>2021-11-23T17:34:17Z</cp:lastPrinted>
  <dcterms:created xsi:type="dcterms:W3CDTF">2018-08-29T02:03:27Z</dcterms:created>
  <dcterms:modified xsi:type="dcterms:W3CDTF">2023-08-18T09:50:29Z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0x0101006C64462A6F2766428A83CED44477B780</vt:lpwstr>
  </property>
  <property fmtid="{D5CDD505-2E9C-101B-9397-08002B2CF9AE}" pid="3" name="MediaServiceImageTags">
    <vt:lpwstr/>
  </property>
</Properties>
</file>