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Van Mourik" initials="PVM" lastIdx="3" clrIdx="0">
    <p:extLst>
      <p:ext uri="{19B8F6BF-5375-455C-9EA6-DF929625EA0E}">
        <p15:presenceInfo xmlns:p15="http://schemas.microsoft.com/office/powerpoint/2012/main" userId="S-1-5-21-1982029612-917206853-945835055-35959" providerId="AD"/>
      </p:ext>
    </p:extLst>
  </p:cmAuthor>
  <p:cmAuthor id="2" name="Hilde" initials="H" lastIdx="3" clrIdx="1">
    <p:extLst>
      <p:ext uri="{19B8F6BF-5375-455C-9EA6-DF929625EA0E}">
        <p15:presenceInfo xmlns:p15="http://schemas.microsoft.com/office/powerpoint/2012/main" userId="Hilde" providerId="None"/>
      </p:ext>
    </p:extLst>
  </p:cmAuthor>
  <p:cmAuthor id="3" name="Sophie Osborne" initials="SO" lastIdx="9" clrIdx="2">
    <p:extLst>
      <p:ext uri="{19B8F6BF-5375-455C-9EA6-DF929625EA0E}">
        <p15:presenceInfo xmlns:p15="http://schemas.microsoft.com/office/powerpoint/2012/main" userId="S::sophie.osborne@cf-europe.eu::7e1c5cda-755a-4f3d-bd07-9898bb383484" providerId="AD"/>
      </p:ext>
    </p:extLst>
  </p:cmAuthor>
  <p:cmAuthor id="4" name="Elise" initials="E" lastIdx="1" clrIdx="3">
    <p:extLst>
      <p:ext uri="{19B8F6BF-5375-455C-9EA6-DF929625EA0E}">
        <p15:presenceInfo xmlns:p15="http://schemas.microsoft.com/office/powerpoint/2012/main" userId="S::elise@muco.be::6dcaff44-7e30-408e-a491-e658439783d7" providerId="AD"/>
      </p:ext>
    </p:extLst>
  </p:cmAuthor>
  <p:cmAuthor id="5" name="Elise" initials="E [2]" lastIdx="1" clrIdx="4">
    <p:extLst>
      <p:ext uri="{19B8F6BF-5375-455C-9EA6-DF929625EA0E}">
        <p15:presenceInfo xmlns:p15="http://schemas.microsoft.com/office/powerpoint/2012/main" userId="Eli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4095CC"/>
    <a:srgbClr val="B4C7E7"/>
    <a:srgbClr val="DAE3F3"/>
    <a:srgbClr val="D1DEEF"/>
    <a:srgbClr val="C4D5EB"/>
    <a:srgbClr val="FBDBC1"/>
    <a:srgbClr val="F1862D"/>
    <a:srgbClr val="B43500"/>
    <a:srgbClr val="AF5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4937" autoAdjust="0"/>
  </p:normalViewPr>
  <p:slideViewPr>
    <p:cSldViewPr snapToGrid="0">
      <p:cViewPr>
        <p:scale>
          <a:sx n="89" d="100"/>
          <a:sy n="89" d="100"/>
        </p:scale>
        <p:origin x="1472" y="-232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AU"/>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7F36C19F-F704-4756-BAFE-64234281268B}" type="datetimeFigureOut">
              <a:rPr lang="en-AU" smtClean="0"/>
              <a:t>22/02/2022</a:t>
            </a:fld>
            <a:endParaRPr lang="en-AU"/>
          </a:p>
        </p:txBody>
      </p:sp>
      <p:sp>
        <p:nvSpPr>
          <p:cNvPr id="4" name="Slide Image Placeholder 3"/>
          <p:cNvSpPr>
            <a:spLocks noGrp="1" noRot="1" noChangeAspect="1"/>
          </p:cNvSpPr>
          <p:nvPr>
            <p:ph type="sldImg" idx="2"/>
          </p:nvPr>
        </p:nvSpPr>
        <p:spPr>
          <a:xfrm>
            <a:off x="2357438" y="1279525"/>
            <a:ext cx="2389187" cy="3454400"/>
          </a:xfrm>
          <a:prstGeom prst="rect">
            <a:avLst/>
          </a:prstGeom>
          <a:noFill/>
          <a:ln w="12700">
            <a:solidFill>
              <a:prstClr val="black"/>
            </a:solidFill>
          </a:ln>
        </p:spPr>
        <p:txBody>
          <a:bodyPr vert="horz" lIns="99075" tIns="49538" rIns="99075" bIns="49538" rtlCol="0" anchor="ctr"/>
          <a:lstStyle/>
          <a:p>
            <a:endParaRPr lang="en-AU"/>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AU"/>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0DD4D89E-E72A-4F7A-9E1D-59F7AB37C498}" type="slidenum">
              <a:rPr lang="en-AU" smtClean="0"/>
              <a:t>‹nr.›</a:t>
            </a:fld>
            <a:endParaRPr lang="en-AU"/>
          </a:p>
        </p:txBody>
      </p:sp>
    </p:spTree>
    <p:extLst>
      <p:ext uri="{BB962C8B-B14F-4D97-AF65-F5344CB8AC3E}">
        <p14:creationId xmlns:p14="http://schemas.microsoft.com/office/powerpoint/2010/main" val="2656211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0DD4D89E-E72A-4F7A-9E1D-59F7AB37C498}" type="slidenum">
              <a:rPr lang="en-AU" smtClean="0"/>
              <a:t>1</a:t>
            </a:fld>
            <a:endParaRPr lang="en-AU"/>
          </a:p>
        </p:txBody>
      </p:sp>
    </p:spTree>
    <p:extLst>
      <p:ext uri="{BB962C8B-B14F-4D97-AF65-F5344CB8AC3E}">
        <p14:creationId xmlns:p14="http://schemas.microsoft.com/office/powerpoint/2010/main" val="1775438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ED0CBC-7676-4B5A-A009-61745ED5DEF4}" type="datetimeFigureOut">
              <a:rPr lang="en-AU" smtClean="0"/>
              <a:t>22/02/2022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299200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D0CBC-7676-4B5A-A009-61745ED5DEF4}" type="datetimeFigureOut">
              <a:rPr lang="en-AU" smtClean="0"/>
              <a:t>22/02/2022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20883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D0CBC-7676-4B5A-A009-61745ED5DEF4}" type="datetimeFigureOut">
              <a:rPr lang="en-AU" smtClean="0"/>
              <a:t>22/02/2022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3710501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D0CBC-7676-4B5A-A009-61745ED5DEF4}" type="datetimeFigureOut">
              <a:rPr lang="en-AU" smtClean="0"/>
              <a:t>22/02/2022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2330336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D0CBC-7676-4B5A-A009-61745ED5DEF4}" type="datetimeFigureOut">
              <a:rPr lang="en-AU" smtClean="0"/>
              <a:t>22/02/2022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1213021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ED0CBC-7676-4B5A-A009-61745ED5DEF4}" type="datetimeFigureOut">
              <a:rPr lang="en-AU" smtClean="0"/>
              <a:t>22/02/2022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170095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ED0CBC-7676-4B5A-A009-61745ED5DEF4}" type="datetimeFigureOut">
              <a:rPr lang="en-AU" smtClean="0"/>
              <a:t>22/02/2022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32511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ED0CBC-7676-4B5A-A009-61745ED5DEF4}" type="datetimeFigureOut">
              <a:rPr lang="en-AU" smtClean="0"/>
              <a:t>22/02/2022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180537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D0CBC-7676-4B5A-A009-61745ED5DEF4}" type="datetimeFigureOut">
              <a:rPr lang="en-AU" smtClean="0"/>
              <a:t>22/02/2022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362528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AED0CBC-7676-4B5A-A009-61745ED5DEF4}" type="datetimeFigureOut">
              <a:rPr lang="en-AU" smtClean="0"/>
              <a:t>22/02/2022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2077821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AED0CBC-7676-4B5A-A009-61745ED5DEF4}" type="datetimeFigureOut">
              <a:rPr lang="en-AU" smtClean="0"/>
              <a:t>22/02/2022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9B2E3D-12B5-4EE4-9B49-5614B8A02192}" type="slidenum">
              <a:rPr lang="en-AU" smtClean="0"/>
              <a:t>‹nr.›</a:t>
            </a:fld>
            <a:endParaRPr lang="en-AU"/>
          </a:p>
        </p:txBody>
      </p:sp>
    </p:spTree>
    <p:extLst>
      <p:ext uri="{BB962C8B-B14F-4D97-AF65-F5344CB8AC3E}">
        <p14:creationId xmlns:p14="http://schemas.microsoft.com/office/powerpoint/2010/main" val="2078006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ED0CBC-7676-4B5A-A009-61745ED5DEF4}" type="datetimeFigureOut">
              <a:rPr lang="en-AU" smtClean="0"/>
              <a:t>22/02/2022</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C9B2E3D-12B5-4EE4-9B49-5614B8A02192}" type="slidenum">
              <a:rPr lang="en-AU" smtClean="0"/>
              <a:t>‹nr.›</a:t>
            </a:fld>
            <a:endParaRPr lang="en-AU"/>
          </a:p>
        </p:txBody>
      </p:sp>
    </p:spTree>
    <p:extLst>
      <p:ext uri="{BB962C8B-B14F-4D97-AF65-F5344CB8AC3E}">
        <p14:creationId xmlns:p14="http://schemas.microsoft.com/office/powerpoint/2010/main" val="1755553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jpg"/><Relationship Id="rId7" Type="http://schemas.openxmlformats.org/officeDocument/2006/relationships/image" Target="../media/image4.jpeg"/><Relationship Id="rId12" Type="http://schemas.openxmlformats.org/officeDocument/2006/relationships/image" Target="../media/image9.png"/><Relationship Id="rId17" Type="http://schemas.openxmlformats.org/officeDocument/2006/relationships/image" Target="../media/image14.jp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https://player.vimeo.com/video/249936556" TargetMode="External"/><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jpeg"/><Relationship Id="rId9" Type="http://schemas.openxmlformats.org/officeDocument/2006/relationships/image" Target="../media/image6.jpe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mailto:HITCF@umcutrecht.nl" TargetMode="External"/><Relationship Id="rId18" Type="http://schemas.openxmlformats.org/officeDocument/2006/relationships/image" Target="../media/image17.png"/><Relationship Id="rId3" Type="http://schemas.openxmlformats.org/officeDocument/2006/relationships/hyperlink" Target="https://player.vimeo.com/video/249936556" TargetMode="External"/><Relationship Id="rId7" Type="http://schemas.openxmlformats.org/officeDocument/2006/relationships/image" Target="../media/image5.png"/><Relationship Id="rId12" Type="http://schemas.openxmlformats.org/officeDocument/2006/relationships/hyperlink" Target="http://www.hitcf.org/" TargetMode="External"/><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540" y="-863"/>
            <a:ext cx="6858000" cy="340822"/>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4777" y="405753"/>
            <a:ext cx="1796060" cy="834788"/>
          </a:xfrm>
          <a:prstGeom prst="rect">
            <a:avLst/>
          </a:prstGeom>
        </p:spPr>
      </p:pic>
      <p:sp>
        <p:nvSpPr>
          <p:cNvPr id="9" name="Titel 1"/>
          <p:cNvSpPr txBox="1">
            <a:spLocks/>
          </p:cNvSpPr>
          <p:nvPr/>
        </p:nvSpPr>
        <p:spPr bwMode="auto">
          <a:xfrm>
            <a:off x="96801" y="340934"/>
            <a:ext cx="7402513" cy="62916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sz="3800" b="1">
                <a:solidFill>
                  <a:schemeClr val="bg1"/>
                </a:solidFill>
              </a:defRPr>
            </a:lvl1pPr>
          </a:lstStyle>
          <a:p>
            <a:pPr lvl="0">
              <a:spcBef>
                <a:spcPct val="0"/>
              </a:spcBef>
              <a:defRPr/>
            </a:pPr>
            <a:r>
              <a:rPr lang="nl-NL" sz="3200" dirty="0">
                <a:solidFill>
                  <a:schemeClr val="tx1"/>
                </a:solidFill>
              </a:rPr>
              <a:t>Nieuwsbrief HIT-CF Europe</a:t>
            </a:r>
          </a:p>
          <a:p>
            <a:pPr lvl="0">
              <a:spcBef>
                <a:spcPct val="0"/>
              </a:spcBef>
              <a:defRPr/>
            </a:pPr>
            <a:r>
              <a:rPr lang="nl-NL" sz="2000" b="0" dirty="0">
                <a:solidFill>
                  <a:schemeClr val="tx1"/>
                </a:solidFill>
                <a:ea typeface="ＭＳ Ｐゴシック" charset="-128"/>
                <a:cs typeface="ＭＳ Ｐゴシック" charset="-128"/>
              </a:rPr>
              <a:t>Februari</a:t>
            </a:r>
            <a:r>
              <a:rPr lang="nl-NL" sz="2000" b="0" noProof="0" dirty="0">
                <a:solidFill>
                  <a:schemeClr val="tx1"/>
                </a:solidFill>
                <a:ea typeface="ＭＳ Ｐゴシック" charset="-128"/>
                <a:cs typeface="ＭＳ Ｐゴシック" charset="-128"/>
              </a:rPr>
              <a:t> 2022</a:t>
            </a:r>
            <a:endParaRPr kumimoji="0" lang="nl-NL" sz="4000" b="0" i="0" u="none" strike="noStrike" kern="1200" cap="none" spc="0" normalizeH="0" baseline="0" noProof="0" dirty="0">
              <a:ln>
                <a:noFill/>
              </a:ln>
              <a:solidFill>
                <a:schemeClr val="tx1"/>
              </a:solidFill>
              <a:effectLst/>
              <a:uLnTx/>
              <a:uFillTx/>
              <a:ea typeface="ＭＳ Ｐゴシック" charset="-128"/>
              <a:cs typeface="ＭＳ Ｐゴシック" charset="-128"/>
            </a:endParaRPr>
          </a:p>
        </p:txBody>
      </p:sp>
      <p:sp>
        <p:nvSpPr>
          <p:cNvPr id="10" name="Rectangle 9"/>
          <p:cNvSpPr/>
          <p:nvPr/>
        </p:nvSpPr>
        <p:spPr>
          <a:xfrm>
            <a:off x="0" y="9639941"/>
            <a:ext cx="6858000" cy="266059"/>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solidFill>
                <a:schemeClr val="bg1"/>
              </a:solidFill>
            </a:endParaRPr>
          </a:p>
        </p:txBody>
      </p:sp>
      <p:sp>
        <p:nvSpPr>
          <p:cNvPr id="21" name="Tekstvak 20"/>
          <p:cNvSpPr txBox="1"/>
          <p:nvPr/>
        </p:nvSpPr>
        <p:spPr>
          <a:xfrm>
            <a:off x="361795" y="9645845"/>
            <a:ext cx="8192718" cy="223138"/>
          </a:xfrm>
          <a:prstGeom prst="rect">
            <a:avLst/>
          </a:prstGeom>
          <a:noFill/>
        </p:spPr>
        <p:txBody>
          <a:bodyPr wrap="square" rtlCol="0">
            <a:spAutoFit/>
          </a:bodyPr>
          <a:lstStyle/>
          <a:p>
            <a:r>
              <a:rPr lang="nl-NL" sz="830" dirty="0">
                <a:solidFill>
                  <a:schemeClr val="bg1"/>
                </a:solidFill>
              </a:rPr>
              <a:t>Dit project heeft financiering ontvangen van het Horizon 2020-onderzoeksprogramma van de Europese Unie onder subsidieovereenkomst nr. 755021</a:t>
            </a:r>
            <a:endParaRPr lang="en-US" sz="830" dirty="0">
              <a:solidFill>
                <a:schemeClr val="bg1"/>
              </a:solidFill>
            </a:endParaRPr>
          </a:p>
        </p:txBody>
      </p:sp>
      <p:pic>
        <p:nvPicPr>
          <p:cNvPr id="22" name="Afbeelding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02" y="9674666"/>
            <a:ext cx="334920" cy="196608"/>
          </a:xfrm>
          <a:prstGeom prst="rect">
            <a:avLst/>
          </a:prstGeom>
        </p:spPr>
      </p:pic>
      <p:sp>
        <p:nvSpPr>
          <p:cNvPr id="103" name="Rectangle 102"/>
          <p:cNvSpPr/>
          <p:nvPr/>
        </p:nvSpPr>
        <p:spPr>
          <a:xfrm>
            <a:off x="3592152" y="7183473"/>
            <a:ext cx="2042685" cy="54343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1" name="Rectangle 100"/>
          <p:cNvSpPr/>
          <p:nvPr/>
        </p:nvSpPr>
        <p:spPr>
          <a:xfrm>
            <a:off x="4458154" y="7938759"/>
            <a:ext cx="2042683" cy="54343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Rectangle 6">
            <a:hlinkClick r:id="rId5"/>
          </p:cNvPr>
          <p:cNvSpPr/>
          <p:nvPr/>
        </p:nvSpPr>
        <p:spPr>
          <a:xfrm>
            <a:off x="36864" y="1220087"/>
            <a:ext cx="6807352" cy="852418"/>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Ins="198000" rtlCol="0" anchor="ctr" anchorCtr="0"/>
          <a:lstStyle/>
          <a:p>
            <a:r>
              <a:rPr lang="nl-NL" sz="1200" dirty="0"/>
              <a:t>Het HIT-CF Europe-project heeft tot doel nieuwe behandelingsopties te bieden aan mensen met </a:t>
            </a:r>
            <a:r>
              <a:rPr lang="nl-NL" sz="1200" dirty="0" err="1"/>
              <a:t>cystic</a:t>
            </a:r>
            <a:r>
              <a:rPr lang="nl-NL" sz="1200" dirty="0"/>
              <a:t> fibrosis (CF) en ultrazeldzame genetische mutaties. Het project evalueert de werkzaamheid en veiligheid van kandidaat-geneesmiddelen die worden geleverd door samenwerkende farmaceutische bedrijven bij patiënten die zijn geselecteerd door middel van voorlopige tests in het laboratorium op hun mini-darmen – ook wel </a:t>
            </a:r>
            <a:r>
              <a:rPr lang="nl-NL" sz="1200" dirty="0" err="1"/>
              <a:t>organoïden</a:t>
            </a:r>
            <a:r>
              <a:rPr lang="nl-NL" sz="1200" dirty="0"/>
              <a:t> genoemd.</a:t>
            </a:r>
            <a:endParaRPr lang="en-AU" sz="900" dirty="0">
              <a:solidFill>
                <a:schemeClr val="bg1"/>
              </a:solidFill>
            </a:endParaRPr>
          </a:p>
        </p:txBody>
      </p:sp>
      <p:pic>
        <p:nvPicPr>
          <p:cNvPr id="41" name="Afbeelding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383" y="9308854"/>
            <a:ext cx="542784" cy="250775"/>
          </a:xfrm>
          <a:prstGeom prst="rect">
            <a:avLst/>
          </a:prstGeom>
        </p:spPr>
      </p:pic>
      <p:pic>
        <p:nvPicPr>
          <p:cNvPr id="42" name="Afbeelding 4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9824" y="9247529"/>
            <a:ext cx="473889" cy="373425"/>
          </a:xfrm>
          <a:prstGeom prst="rect">
            <a:avLst/>
          </a:prstGeom>
        </p:spPr>
      </p:pic>
      <p:pic>
        <p:nvPicPr>
          <p:cNvPr id="44" name="Afbeelding 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71740" y="9345048"/>
            <a:ext cx="537601" cy="178386"/>
          </a:xfrm>
          <a:prstGeom prst="rect">
            <a:avLst/>
          </a:prstGeom>
        </p:spPr>
      </p:pic>
      <p:pic>
        <p:nvPicPr>
          <p:cNvPr id="45" name="Afbeelding 44"/>
          <p:cNvPicPr>
            <a:picLocks noChangeAspect="1"/>
          </p:cNvPicPr>
          <p:nvPr/>
        </p:nvPicPr>
        <p:blipFill rotWithShape="1">
          <a:blip r:embed="rId9" cstate="print">
            <a:extLst>
              <a:ext uri="{28A0092B-C50C-407E-A947-70E740481C1C}">
                <a14:useLocalDpi xmlns:a14="http://schemas.microsoft.com/office/drawing/2010/main" val="0"/>
              </a:ext>
            </a:extLst>
          </a:blip>
          <a:srcRect t="25121" r="14998" b="39975"/>
          <a:stretch/>
        </p:blipFill>
        <p:spPr>
          <a:xfrm>
            <a:off x="3810998" y="9314080"/>
            <a:ext cx="585271" cy="240323"/>
          </a:xfrm>
          <a:prstGeom prst="rect">
            <a:avLst/>
          </a:prstGeom>
        </p:spPr>
      </p:pic>
      <p:pic>
        <p:nvPicPr>
          <p:cNvPr id="46" name="Afbeelding 45"/>
          <p:cNvPicPr>
            <a:picLocks noChangeAspect="1"/>
          </p:cNvPicPr>
          <p:nvPr/>
        </p:nvPicPr>
        <p:blipFill rotWithShape="1">
          <a:blip r:embed="rId10" cstate="print">
            <a:extLst>
              <a:ext uri="{28A0092B-C50C-407E-A947-70E740481C1C}">
                <a14:useLocalDpi xmlns:a14="http://schemas.microsoft.com/office/drawing/2010/main" val="0"/>
              </a:ext>
            </a:extLst>
          </a:blip>
          <a:srcRect l="7230"/>
          <a:stretch/>
        </p:blipFill>
        <p:spPr>
          <a:xfrm>
            <a:off x="4497926" y="9247783"/>
            <a:ext cx="660043" cy="372917"/>
          </a:xfrm>
          <a:prstGeom prst="rect">
            <a:avLst/>
          </a:prstGeom>
        </p:spPr>
      </p:pic>
      <p:pic>
        <p:nvPicPr>
          <p:cNvPr id="47" name="Afbeelding 4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259626" y="9165444"/>
            <a:ext cx="806393" cy="537595"/>
          </a:xfrm>
          <a:prstGeom prst="rect">
            <a:avLst/>
          </a:prstGeom>
        </p:spPr>
      </p:pic>
      <p:pic>
        <p:nvPicPr>
          <p:cNvPr id="50" name="Afbeelding 4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203555" y="9359968"/>
            <a:ext cx="866528" cy="148547"/>
          </a:xfrm>
          <a:prstGeom prst="rect">
            <a:avLst/>
          </a:prstGeom>
        </p:spPr>
      </p:pic>
      <p:pic>
        <p:nvPicPr>
          <p:cNvPr id="164" name="Afbeelding 163"/>
          <p:cNvPicPr>
            <a:picLocks noChangeAspect="1"/>
          </p:cNvPicPr>
          <p:nvPr/>
        </p:nvPicPr>
        <p:blipFill>
          <a:blip r:embed="rId13">
            <a:clrChange>
              <a:clrFrom>
                <a:srgbClr val="FFFFFF"/>
              </a:clrFrom>
              <a:clrTo>
                <a:srgbClr val="FFFFFF">
                  <a:alpha val="0"/>
                </a:srgbClr>
              </a:clrTo>
            </a:clrChange>
          </a:blip>
          <a:stretch>
            <a:fillRect/>
          </a:stretch>
        </p:blipFill>
        <p:spPr>
          <a:xfrm>
            <a:off x="22244" y="2077289"/>
            <a:ext cx="6700838" cy="967125"/>
          </a:xfrm>
          <a:prstGeom prst="rect">
            <a:avLst/>
          </a:prstGeom>
        </p:spPr>
      </p:pic>
      <p:pic>
        <p:nvPicPr>
          <p:cNvPr id="11" name="Afbeelding 10"/>
          <p:cNvPicPr>
            <a:picLocks noChangeAspect="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84361" y="2537256"/>
            <a:ext cx="714279" cy="361839"/>
          </a:xfrm>
          <a:prstGeom prst="rect">
            <a:avLst/>
          </a:prstGeom>
        </p:spPr>
      </p:pic>
      <p:pic>
        <p:nvPicPr>
          <p:cNvPr id="165" name="Afbeelding 164"/>
          <p:cNvPicPr>
            <a:picLocks noChangeAspect="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153528" y="2530693"/>
            <a:ext cx="714279" cy="361839"/>
          </a:xfrm>
          <a:prstGeom prst="rect">
            <a:avLst/>
          </a:prstGeom>
        </p:spPr>
      </p:pic>
      <p:pic>
        <p:nvPicPr>
          <p:cNvPr id="166" name="Afbeelding 165"/>
          <p:cNvPicPr>
            <a:picLocks noChangeAspect="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71087" y="2503050"/>
            <a:ext cx="714279" cy="361839"/>
          </a:xfrm>
          <a:prstGeom prst="rect">
            <a:avLst/>
          </a:prstGeom>
        </p:spPr>
      </p:pic>
      <p:sp>
        <p:nvSpPr>
          <p:cNvPr id="61" name="Tekstvak 60">
            <a:extLst>
              <a:ext uri="{FF2B5EF4-FFF2-40B4-BE49-F238E27FC236}">
                <a16:creationId xmlns:a16="http://schemas.microsoft.com/office/drawing/2014/main" id="{FF379BB9-0CC1-4906-A6CE-89974BDE340F}"/>
              </a:ext>
            </a:extLst>
          </p:cNvPr>
          <p:cNvSpPr txBox="1"/>
          <p:nvPr/>
        </p:nvSpPr>
        <p:spPr>
          <a:xfrm>
            <a:off x="2232386" y="2947326"/>
            <a:ext cx="4663441" cy="1454244"/>
          </a:xfrm>
          <a:prstGeom prst="rect">
            <a:avLst/>
          </a:prstGeom>
          <a:noFill/>
        </p:spPr>
        <p:txBody>
          <a:bodyPr wrap="square" rtlCol="0">
            <a:spAutoFit/>
          </a:bodyPr>
          <a:lstStyle/>
          <a:p>
            <a:pPr rtl="0"/>
            <a:r>
              <a:rPr lang="nl-NL" sz="1050" dirty="0">
                <a:solidFill>
                  <a:srgbClr val="000000"/>
                </a:solidFill>
                <a:effectLst/>
              </a:rPr>
              <a:t>We hopen dat het goed met je gaat en dat 2022 goed is begonnen voor jou en degenen van wie je houdt. We zijn erg blij dat we met deze eerste nieuwsbrief van het jaar meer concrete informatie kunnen geven over de CHOICES-trial, waarvoor de voorbereidingen nu in volle gang zijn! FAIR </a:t>
            </a:r>
            <a:r>
              <a:rPr lang="nl-NL" sz="1050" dirty="0" err="1">
                <a:solidFill>
                  <a:srgbClr val="000000"/>
                </a:solidFill>
                <a:effectLst/>
              </a:rPr>
              <a:t>Therapeutics</a:t>
            </a:r>
            <a:r>
              <a:rPr lang="nl-NL" sz="1050" dirty="0">
                <a:solidFill>
                  <a:srgbClr val="000000"/>
                </a:solidFill>
                <a:effectLst/>
              </a:rPr>
              <a:t> is momenteel bezig met het “</a:t>
            </a:r>
            <a:r>
              <a:rPr lang="nl-NL" sz="1050" dirty="0" err="1">
                <a:solidFill>
                  <a:srgbClr val="000000"/>
                </a:solidFill>
                <a:effectLst/>
              </a:rPr>
              <a:t>fill</a:t>
            </a:r>
            <a:r>
              <a:rPr lang="nl-NL" sz="1050" dirty="0">
                <a:solidFill>
                  <a:srgbClr val="000000"/>
                </a:solidFill>
                <a:effectLst/>
              </a:rPr>
              <a:t> </a:t>
            </a:r>
            <a:r>
              <a:rPr lang="nl-NL" sz="1050" dirty="0" err="1">
                <a:solidFill>
                  <a:srgbClr val="000000"/>
                </a:solidFill>
                <a:effectLst/>
              </a:rPr>
              <a:t>and</a:t>
            </a:r>
            <a:r>
              <a:rPr lang="nl-NL" sz="1050" dirty="0">
                <a:solidFill>
                  <a:srgbClr val="000000"/>
                </a:solidFill>
                <a:effectLst/>
              </a:rPr>
              <a:t> finish” proces, waarbij de grondstoffen van de medicijnen worden verwerkt tot pillen en verpakt in flesjes. </a:t>
            </a:r>
            <a:r>
              <a:rPr lang="nl-NL" sz="1050" b="1" dirty="0">
                <a:solidFill>
                  <a:srgbClr val="000000"/>
                </a:solidFill>
                <a:effectLst/>
              </a:rPr>
              <a:t>In de zomer verwachten we de eerste deelnemers aan CHOICES. </a:t>
            </a:r>
          </a:p>
          <a:p>
            <a:pPr>
              <a:lnSpc>
                <a:spcPts val="1200"/>
              </a:lnSpc>
              <a:spcBef>
                <a:spcPts val="600"/>
              </a:spcBef>
              <a:spcAft>
                <a:spcPts val="600"/>
              </a:spcAft>
            </a:pPr>
            <a:endParaRPr lang="en-GB" sz="1050" dirty="0"/>
          </a:p>
        </p:txBody>
      </p:sp>
      <p:pic>
        <p:nvPicPr>
          <p:cNvPr id="13" name="Afbeelding 12">
            <a:extLst>
              <a:ext uri="{FF2B5EF4-FFF2-40B4-BE49-F238E27FC236}">
                <a16:creationId xmlns:a16="http://schemas.microsoft.com/office/drawing/2014/main" id="{F6593B30-2732-4F06-BD60-27E769FC4C4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167672" y="9216234"/>
            <a:ext cx="442314" cy="369332"/>
          </a:xfrm>
          <a:prstGeom prst="rect">
            <a:avLst/>
          </a:prstGeom>
        </p:spPr>
      </p:pic>
      <p:sp>
        <p:nvSpPr>
          <p:cNvPr id="57" name="Rounded Rectangle 14">
            <a:extLst>
              <a:ext uri="{FF2B5EF4-FFF2-40B4-BE49-F238E27FC236}">
                <a16:creationId xmlns:a16="http://schemas.microsoft.com/office/drawing/2014/main" id="{2851D714-A65E-4064-B8F1-ED21B1D90DE3}"/>
              </a:ext>
            </a:extLst>
          </p:cNvPr>
          <p:cNvSpPr/>
          <p:nvPr/>
        </p:nvSpPr>
        <p:spPr>
          <a:xfrm>
            <a:off x="11540" y="4014149"/>
            <a:ext cx="6797040" cy="316270"/>
          </a:xfrm>
          <a:prstGeom prst="roundRect">
            <a:avLst>
              <a:gd name="adj" fmla="val 29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500" b="1" dirty="0">
                <a:solidFill>
                  <a:schemeClr val="accent2"/>
                </a:solidFill>
              </a:rPr>
              <a:t>Wie </a:t>
            </a:r>
            <a:r>
              <a:rPr lang="en-GB" sz="1500" b="1" dirty="0" err="1">
                <a:solidFill>
                  <a:schemeClr val="accent2"/>
                </a:solidFill>
              </a:rPr>
              <a:t>wordt</a:t>
            </a:r>
            <a:r>
              <a:rPr lang="en-GB" sz="1500" b="1" dirty="0">
                <a:solidFill>
                  <a:schemeClr val="accent2"/>
                </a:solidFill>
              </a:rPr>
              <a:t> </a:t>
            </a:r>
            <a:r>
              <a:rPr lang="en-GB" sz="1500" b="1" dirty="0" err="1">
                <a:solidFill>
                  <a:schemeClr val="accent2"/>
                </a:solidFill>
              </a:rPr>
              <a:t>uitgenodigd</a:t>
            </a:r>
            <a:r>
              <a:rPr lang="en-GB" sz="1500" b="1" dirty="0">
                <a:solidFill>
                  <a:schemeClr val="accent2"/>
                </a:solidFill>
              </a:rPr>
              <a:t> om </a:t>
            </a:r>
            <a:r>
              <a:rPr lang="en-GB" sz="1500" b="1" dirty="0" err="1">
                <a:solidFill>
                  <a:schemeClr val="accent2"/>
                </a:solidFill>
              </a:rPr>
              <a:t>deel</a:t>
            </a:r>
            <a:r>
              <a:rPr lang="en-GB" sz="1500" b="1" dirty="0">
                <a:solidFill>
                  <a:schemeClr val="accent2"/>
                </a:solidFill>
              </a:rPr>
              <a:t> </a:t>
            </a:r>
            <a:r>
              <a:rPr lang="en-GB" sz="1500" b="1" dirty="0" err="1">
                <a:solidFill>
                  <a:schemeClr val="accent2"/>
                </a:solidFill>
              </a:rPr>
              <a:t>te</a:t>
            </a:r>
            <a:r>
              <a:rPr lang="en-GB" sz="1500" b="1" dirty="0">
                <a:solidFill>
                  <a:schemeClr val="accent2"/>
                </a:solidFill>
              </a:rPr>
              <a:t> </a:t>
            </a:r>
            <a:r>
              <a:rPr lang="en-GB" sz="1500" b="1" dirty="0" err="1">
                <a:solidFill>
                  <a:schemeClr val="accent2"/>
                </a:solidFill>
              </a:rPr>
              <a:t>nemen</a:t>
            </a:r>
            <a:r>
              <a:rPr lang="en-GB" sz="1500" b="1" dirty="0">
                <a:solidFill>
                  <a:schemeClr val="accent2"/>
                </a:solidFill>
              </a:rPr>
              <a:t> </a:t>
            </a:r>
            <a:r>
              <a:rPr lang="en-GB" sz="1500" b="1" dirty="0" err="1">
                <a:solidFill>
                  <a:schemeClr val="accent2"/>
                </a:solidFill>
              </a:rPr>
              <a:t>aan</a:t>
            </a:r>
            <a:r>
              <a:rPr lang="en-GB" sz="1500" b="1" dirty="0">
                <a:solidFill>
                  <a:schemeClr val="accent2"/>
                </a:solidFill>
              </a:rPr>
              <a:t> CHOICES? En </a:t>
            </a:r>
            <a:r>
              <a:rPr lang="en-GB" sz="1500" b="1" dirty="0" err="1">
                <a:solidFill>
                  <a:schemeClr val="accent2"/>
                </a:solidFill>
              </a:rPr>
              <a:t>wanneer</a:t>
            </a:r>
            <a:r>
              <a:rPr lang="en-GB" sz="1500" b="1" dirty="0">
                <a:solidFill>
                  <a:schemeClr val="accent2"/>
                </a:solidFill>
              </a:rPr>
              <a:t>? </a:t>
            </a:r>
            <a:endParaRPr lang="en-US" sz="1500" dirty="0">
              <a:solidFill>
                <a:schemeClr val="accent2"/>
              </a:solidFill>
            </a:endParaRPr>
          </a:p>
        </p:txBody>
      </p:sp>
      <p:pic>
        <p:nvPicPr>
          <p:cNvPr id="15" name="Picture 14">
            <a:extLst>
              <a:ext uri="{FF2B5EF4-FFF2-40B4-BE49-F238E27FC236}">
                <a16:creationId xmlns:a16="http://schemas.microsoft.com/office/drawing/2014/main" id="{DAF7AA4A-0CFD-4A32-83C0-BE04859AF1B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235370" y="9393956"/>
            <a:ext cx="866528" cy="80571"/>
          </a:xfrm>
          <a:prstGeom prst="rect">
            <a:avLst/>
          </a:prstGeom>
        </p:spPr>
      </p:pic>
      <p:pic>
        <p:nvPicPr>
          <p:cNvPr id="51" name="Afbeelding 165">
            <a:extLst>
              <a:ext uri="{FF2B5EF4-FFF2-40B4-BE49-F238E27FC236}">
                <a16:creationId xmlns:a16="http://schemas.microsoft.com/office/drawing/2014/main" id="{62B98A58-37A2-4DC8-BF4C-5295E0598D3A}"/>
              </a:ext>
            </a:extLst>
          </p:cNvPr>
          <p:cNvPicPr>
            <a:picLocks noChangeAspect="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856552" y="2521563"/>
            <a:ext cx="714279" cy="361839"/>
          </a:xfrm>
          <a:prstGeom prst="rect">
            <a:avLst/>
          </a:prstGeom>
        </p:spPr>
      </p:pic>
      <p:sp>
        <p:nvSpPr>
          <p:cNvPr id="18" name="TextBox 17">
            <a:extLst>
              <a:ext uri="{FF2B5EF4-FFF2-40B4-BE49-F238E27FC236}">
                <a16:creationId xmlns:a16="http://schemas.microsoft.com/office/drawing/2014/main" id="{DB0883D9-7F63-46E2-8066-844D668B084F}"/>
              </a:ext>
            </a:extLst>
          </p:cNvPr>
          <p:cNvSpPr txBox="1"/>
          <p:nvPr/>
        </p:nvSpPr>
        <p:spPr>
          <a:xfrm rot="20068629">
            <a:off x="5420792" y="2279889"/>
            <a:ext cx="1442446" cy="307777"/>
          </a:xfrm>
          <a:prstGeom prst="rect">
            <a:avLst/>
          </a:prstGeom>
          <a:noFill/>
        </p:spPr>
        <p:txBody>
          <a:bodyPr wrap="none" rtlCol="0">
            <a:spAutoFit/>
          </a:bodyPr>
          <a:lstStyle/>
          <a:p>
            <a:r>
              <a:rPr lang="en-GB" sz="1400" b="1" dirty="0">
                <a:solidFill>
                  <a:schemeClr val="accent6"/>
                </a:solidFill>
              </a:rPr>
              <a:t>IN PREPARATION</a:t>
            </a:r>
          </a:p>
        </p:txBody>
      </p:sp>
      <p:pic>
        <p:nvPicPr>
          <p:cNvPr id="3" name="Afbeelding 2" descr="Afbeelding met tekst, illustratie&#10;&#10;Automatisch gegenereerde beschrijving">
            <a:extLst>
              <a:ext uri="{FF2B5EF4-FFF2-40B4-BE49-F238E27FC236}">
                <a16:creationId xmlns:a16="http://schemas.microsoft.com/office/drawing/2014/main" id="{8DF9DABA-E1EB-48DE-BA16-D94EE953BDD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0" y="3121498"/>
            <a:ext cx="2293895" cy="970127"/>
          </a:xfrm>
          <a:prstGeom prst="rect">
            <a:avLst/>
          </a:prstGeom>
        </p:spPr>
      </p:pic>
      <p:sp>
        <p:nvSpPr>
          <p:cNvPr id="43" name="Tekstvak 42">
            <a:extLst>
              <a:ext uri="{FF2B5EF4-FFF2-40B4-BE49-F238E27FC236}">
                <a16:creationId xmlns:a16="http://schemas.microsoft.com/office/drawing/2014/main" id="{38982752-120C-48F3-8F69-E1524261DE32}"/>
              </a:ext>
            </a:extLst>
          </p:cNvPr>
          <p:cNvSpPr txBox="1"/>
          <p:nvPr/>
        </p:nvSpPr>
        <p:spPr>
          <a:xfrm>
            <a:off x="11540" y="4176479"/>
            <a:ext cx="6858000" cy="2031325"/>
          </a:xfrm>
          <a:prstGeom prst="rect">
            <a:avLst/>
          </a:prstGeom>
          <a:noFill/>
        </p:spPr>
        <p:txBody>
          <a:bodyPr wrap="square" rtlCol="0">
            <a:spAutoFit/>
          </a:bodyPr>
          <a:lstStyle/>
          <a:p>
            <a:r>
              <a:rPr lang="nl-NL" sz="1050" dirty="0"/>
              <a:t>De selectie van deelnemers voor CHOICES gebeurt zeer zorgvuldig en is gebaseerd op de </a:t>
            </a:r>
            <a:r>
              <a:rPr lang="nl-NL" sz="1050" dirty="0" err="1"/>
              <a:t>organoïde</a:t>
            </a:r>
            <a:r>
              <a:rPr lang="nl-NL" sz="1050" dirty="0"/>
              <a:t> respons. In totaal zullen 52 mensen van wie de </a:t>
            </a:r>
            <a:r>
              <a:rPr lang="nl-NL" sz="1050" dirty="0" err="1"/>
              <a:t>organoïden</a:t>
            </a:r>
            <a:r>
              <a:rPr lang="nl-NL" sz="1050" dirty="0"/>
              <a:t> zijn gekweekt en getest, deelnemen aan CHOICES. Deze omvatten 26 zogenaamde high-</a:t>
            </a:r>
            <a:r>
              <a:rPr lang="nl-NL" sz="1050" dirty="0" err="1"/>
              <a:t>responders</a:t>
            </a:r>
            <a:r>
              <a:rPr lang="nl-NL" sz="1050" dirty="0"/>
              <a:t>, van wie de </a:t>
            </a:r>
            <a:r>
              <a:rPr lang="nl-NL" sz="1050" dirty="0" err="1"/>
              <a:t>organoïden</a:t>
            </a:r>
            <a:r>
              <a:rPr lang="nl-NL" sz="1050" dirty="0"/>
              <a:t> een hoge respons vertoonden op de geteste medicijnen. Van deze mensen wordt verwacht dat ze ook een goede klinische respons op de medicijnen vertonen. Ook 26 ‘willekeurig geselecteerde’ deelnemers zullen aan CHOICES meedoen. De </a:t>
            </a:r>
            <a:r>
              <a:rPr lang="nl-NL" sz="1050" dirty="0" err="1"/>
              <a:t>organoïden</a:t>
            </a:r>
            <a:r>
              <a:rPr lang="nl-NL" sz="1050" dirty="0"/>
              <a:t> van deze mensen vertoonden verschillende reacties op de geteste medicijnen (zowel hoog als laag). Het opnemen van hen in de proef is belangrijk om het </a:t>
            </a:r>
            <a:r>
              <a:rPr lang="nl-NL" sz="1050" dirty="0" err="1"/>
              <a:t>organoïde</a:t>
            </a:r>
            <a:r>
              <a:rPr lang="nl-NL" sz="1050" dirty="0"/>
              <a:t> model te valideren als voorspeller van klinische respons. </a:t>
            </a:r>
            <a:r>
              <a:rPr lang="nl-NL" sz="1050" b="1" dirty="0"/>
              <a:t>Als u wordt uitgenodigd voor de CHOICES-studie, wordt u niet verteld hoe uw </a:t>
            </a:r>
            <a:r>
              <a:rPr lang="nl-NL" sz="1050" b="1" dirty="0" err="1"/>
              <a:t>organoïde</a:t>
            </a:r>
            <a:r>
              <a:rPr lang="nl-NL" sz="1050" b="1" dirty="0"/>
              <a:t> reageerde op de geteste medicijnen</a:t>
            </a:r>
            <a:r>
              <a:rPr lang="nl-NL" sz="1050" dirty="0"/>
              <a:t>. Dit wordt “blindering" genoemd en het is belangrijk om ervoor te zorgen dat de resultaten van klinische onderzoeken zo objectief mogelijk zijn. Als u bent geselecteerd voor CHOICES, worden uw </a:t>
            </a:r>
            <a:r>
              <a:rPr lang="nl-NL" sz="1050" dirty="0" err="1"/>
              <a:t>organoïde</a:t>
            </a:r>
            <a:r>
              <a:rPr lang="nl-NL" sz="1050" dirty="0"/>
              <a:t> resultaten na de proef aan u bekend gemaakt. </a:t>
            </a:r>
            <a:r>
              <a:rPr lang="nl-NL" sz="1050" b="1" dirty="0"/>
              <a:t>Het HIT-CF-team heeft de zorgverleners van de geselecteerde patiënten al benaderd. Dit betekent dat uw arts u de komende weken zal vertellen of u voor CHOICES bent geselecteerd of niet.</a:t>
            </a:r>
            <a:endParaRPr lang="en-US" sz="1050" b="1" dirty="0"/>
          </a:p>
        </p:txBody>
      </p:sp>
      <p:sp>
        <p:nvSpPr>
          <p:cNvPr id="48" name="Rounded Rectangle 14">
            <a:extLst>
              <a:ext uri="{FF2B5EF4-FFF2-40B4-BE49-F238E27FC236}">
                <a16:creationId xmlns:a16="http://schemas.microsoft.com/office/drawing/2014/main" id="{20F61BBF-0239-4395-B553-E80BC2450F27}"/>
              </a:ext>
            </a:extLst>
          </p:cNvPr>
          <p:cNvSpPr/>
          <p:nvPr/>
        </p:nvSpPr>
        <p:spPr>
          <a:xfrm>
            <a:off x="10876" y="6020486"/>
            <a:ext cx="6797040" cy="316270"/>
          </a:xfrm>
          <a:prstGeom prst="roundRect">
            <a:avLst>
              <a:gd name="adj" fmla="val 29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500" b="1" dirty="0">
                <a:solidFill>
                  <a:schemeClr val="accent2"/>
                </a:solidFill>
              </a:rPr>
              <a:t>Hoe </a:t>
            </a:r>
            <a:r>
              <a:rPr lang="en-GB" sz="1500" b="1" dirty="0" err="1">
                <a:solidFill>
                  <a:schemeClr val="accent2"/>
                </a:solidFill>
              </a:rPr>
              <a:t>ziet</a:t>
            </a:r>
            <a:r>
              <a:rPr lang="en-GB" sz="1500" b="1" dirty="0">
                <a:solidFill>
                  <a:schemeClr val="accent2"/>
                </a:solidFill>
              </a:rPr>
              <a:t> het CHOICES </a:t>
            </a:r>
            <a:r>
              <a:rPr lang="en-GB" sz="1500" b="1" dirty="0" err="1">
                <a:solidFill>
                  <a:schemeClr val="accent2"/>
                </a:solidFill>
              </a:rPr>
              <a:t>onderzoek</a:t>
            </a:r>
            <a:r>
              <a:rPr lang="en-GB" sz="1500" b="1" dirty="0">
                <a:solidFill>
                  <a:schemeClr val="accent2"/>
                </a:solidFill>
              </a:rPr>
              <a:t> er </a:t>
            </a:r>
            <a:r>
              <a:rPr lang="en-GB" sz="1500" b="1" dirty="0" err="1">
                <a:solidFill>
                  <a:schemeClr val="accent2"/>
                </a:solidFill>
              </a:rPr>
              <a:t>uit</a:t>
            </a:r>
            <a:r>
              <a:rPr lang="en-GB" sz="1500" b="1" dirty="0">
                <a:solidFill>
                  <a:schemeClr val="accent2"/>
                </a:solidFill>
              </a:rPr>
              <a:t> ? Wat </a:t>
            </a:r>
            <a:r>
              <a:rPr lang="en-GB" sz="1500" b="1" dirty="0" err="1">
                <a:solidFill>
                  <a:schemeClr val="accent2"/>
                </a:solidFill>
              </a:rPr>
              <a:t>kan</a:t>
            </a:r>
            <a:r>
              <a:rPr lang="en-GB" sz="1500" b="1" dirty="0">
                <a:solidFill>
                  <a:schemeClr val="accent2"/>
                </a:solidFill>
              </a:rPr>
              <a:t> </a:t>
            </a:r>
            <a:r>
              <a:rPr lang="en-GB" sz="1500" b="1" dirty="0" err="1">
                <a:solidFill>
                  <a:schemeClr val="accent2"/>
                </a:solidFill>
              </a:rPr>
              <a:t>ik</a:t>
            </a:r>
            <a:r>
              <a:rPr lang="en-GB" sz="1500" b="1" dirty="0">
                <a:solidFill>
                  <a:schemeClr val="accent2"/>
                </a:solidFill>
              </a:rPr>
              <a:t> </a:t>
            </a:r>
            <a:r>
              <a:rPr lang="en-GB" sz="1500" b="1" dirty="0" err="1">
                <a:solidFill>
                  <a:schemeClr val="accent2"/>
                </a:solidFill>
              </a:rPr>
              <a:t>verwachten</a:t>
            </a:r>
            <a:r>
              <a:rPr lang="en-GB" sz="1500" b="1" dirty="0">
                <a:solidFill>
                  <a:schemeClr val="accent2"/>
                </a:solidFill>
              </a:rPr>
              <a:t> ?</a:t>
            </a:r>
            <a:endParaRPr lang="en-US" sz="1500" dirty="0">
              <a:solidFill>
                <a:schemeClr val="accent2"/>
              </a:solidFill>
            </a:endParaRPr>
          </a:p>
        </p:txBody>
      </p:sp>
      <p:sp>
        <p:nvSpPr>
          <p:cNvPr id="49" name="Tekstvak 48">
            <a:extLst>
              <a:ext uri="{FF2B5EF4-FFF2-40B4-BE49-F238E27FC236}">
                <a16:creationId xmlns:a16="http://schemas.microsoft.com/office/drawing/2014/main" id="{861AE59A-B0E7-422E-BE07-F94331CEC4A1}"/>
              </a:ext>
            </a:extLst>
          </p:cNvPr>
          <p:cNvSpPr txBox="1"/>
          <p:nvPr/>
        </p:nvSpPr>
        <p:spPr>
          <a:xfrm>
            <a:off x="10876" y="6231552"/>
            <a:ext cx="6858000" cy="3162404"/>
          </a:xfrm>
          <a:prstGeom prst="rect">
            <a:avLst/>
          </a:prstGeom>
          <a:noFill/>
        </p:spPr>
        <p:txBody>
          <a:bodyPr wrap="square" rtlCol="0">
            <a:spAutoFit/>
          </a:bodyPr>
          <a:lstStyle/>
          <a:p>
            <a:r>
              <a:rPr lang="nl-NL" sz="1050" dirty="0"/>
              <a:t>In CHOICES wordt een triple modulator therapie getest. Het bestaat uit een </a:t>
            </a:r>
            <a:r>
              <a:rPr lang="nl-NL" sz="1050" dirty="0" err="1"/>
              <a:t>potentiator</a:t>
            </a:r>
            <a:r>
              <a:rPr lang="nl-NL" sz="1050" dirty="0"/>
              <a:t> (</a:t>
            </a:r>
            <a:r>
              <a:rPr lang="nl-NL" sz="1050" dirty="0" err="1"/>
              <a:t>Dirocaftor</a:t>
            </a:r>
            <a:r>
              <a:rPr lang="nl-NL" sz="1050" dirty="0"/>
              <a:t>), een corrector (</a:t>
            </a:r>
            <a:r>
              <a:rPr lang="nl-NL" sz="1050" dirty="0" err="1"/>
              <a:t>Posenacaftor</a:t>
            </a:r>
            <a:r>
              <a:rPr lang="nl-NL" sz="1050" dirty="0"/>
              <a:t>) en een versterker (</a:t>
            </a:r>
            <a:r>
              <a:rPr lang="nl-NL" sz="1050" dirty="0" err="1"/>
              <a:t>Nesolicaftor</a:t>
            </a:r>
            <a:r>
              <a:rPr lang="nl-NL" sz="1050" dirty="0"/>
              <a:t>). Deze drievoudige combinatie zou het aantal werkende CFTR-kanalen op het celoppervlak moeten vergroten. CHOICES is een </a:t>
            </a:r>
            <a:r>
              <a:rPr lang="nl-NL" sz="1050" b="1" dirty="0"/>
              <a:t>gerandomiseerde, dubbelblinde, placebo-gecontroleerde, cross-over klinische studie.</a:t>
            </a:r>
            <a:r>
              <a:rPr lang="nl-NL" sz="1050" dirty="0"/>
              <a:t> Wat betekent dit?</a:t>
            </a:r>
          </a:p>
          <a:p>
            <a:r>
              <a:rPr lang="nl-NL" sz="1050" dirty="0"/>
              <a:t>- </a:t>
            </a:r>
            <a:r>
              <a:rPr lang="nl-NL" sz="1050" b="1" dirty="0"/>
              <a:t>Dubbelblind:</a:t>
            </a:r>
            <a:r>
              <a:rPr lang="nl-NL" sz="1050" dirty="0"/>
              <a:t> dit betekent dat noch de deelnemers, noch het onderzoeksteam (arts, verpleegkundigen, technici enz.)</a:t>
            </a:r>
          </a:p>
          <a:p>
            <a:r>
              <a:rPr lang="nl-NL" sz="1050" dirty="0"/>
              <a:t> weten of de deelnemer het medicijn of een placebo krijgt. Dit is belangrijk om onpartijdige onderzoeksresultaten te garanderen. Alleen de onderzoeker die de resultaten analyseert, weet welke deelnemer wat heeft gekregen en kan conclusies trekken.</a:t>
            </a:r>
          </a:p>
          <a:p>
            <a:r>
              <a:rPr lang="nl-NL" sz="1050" dirty="0"/>
              <a:t>- </a:t>
            </a:r>
            <a:r>
              <a:rPr lang="nl-NL" sz="1050" b="1" dirty="0"/>
              <a:t>Placebo-gecontroleerd:</a:t>
            </a:r>
            <a:r>
              <a:rPr lang="nl-NL" sz="1050" dirty="0"/>
              <a:t> dit betekent dat het </a:t>
            </a:r>
            <a:r>
              <a:rPr lang="nl-NL" sz="1050" dirty="0" err="1"/>
              <a:t>onderzoeksgeneesmiddel</a:t>
            </a:r>
            <a:r>
              <a:rPr lang="nl-NL" sz="1050" dirty="0"/>
              <a:t> wordt vergeleken met placebo. Dit zal het mogelijk maken om stevige  conclusies te trekken over de effecten van het </a:t>
            </a:r>
            <a:r>
              <a:rPr lang="nl-NL" sz="1050" dirty="0" err="1"/>
              <a:t>onderzoeksgeneesmiddel</a:t>
            </a:r>
            <a:r>
              <a:rPr lang="nl-NL" sz="1050" dirty="0"/>
              <a:t>.</a:t>
            </a:r>
          </a:p>
          <a:p>
            <a:r>
              <a:rPr lang="nl-NL" sz="1050" dirty="0"/>
              <a:t>- </a:t>
            </a:r>
            <a:r>
              <a:rPr lang="nl-NL" sz="1050" b="1" dirty="0" err="1"/>
              <a:t>Crossover</a:t>
            </a:r>
            <a:r>
              <a:rPr lang="nl-NL" sz="1050" b="1" dirty="0"/>
              <a:t>:</a:t>
            </a:r>
            <a:r>
              <a:rPr lang="nl-NL" sz="1050" dirty="0"/>
              <a:t> dit betekent dat alle deelnemers aan de studie zowel het </a:t>
            </a:r>
            <a:r>
              <a:rPr lang="nl-NL" sz="1050" dirty="0" err="1"/>
              <a:t>onderzoeksgeneesmiddel</a:t>
            </a:r>
            <a:r>
              <a:rPr lang="nl-NL" sz="1050" dirty="0"/>
              <a:t> als de placebo in willekeurige volgorde zullen krijgen. Na een bepaalde tijd zullen de deelnemers die het </a:t>
            </a:r>
            <a:r>
              <a:rPr lang="nl-NL" sz="1050" dirty="0" err="1"/>
              <a:t>onderzoeksgeneesmiddel</a:t>
            </a:r>
            <a:r>
              <a:rPr lang="nl-NL" sz="1050" dirty="0"/>
              <a:t> voor het eerst kregen, overschakelen op placebo en </a:t>
            </a:r>
            <a:r>
              <a:rPr lang="nl-NL" sz="1050" dirty="0" err="1"/>
              <a:t>vice</a:t>
            </a:r>
            <a:r>
              <a:rPr lang="nl-NL" sz="1050" dirty="0"/>
              <a:t> versa (zie figuur op de volgende pagina).</a:t>
            </a:r>
          </a:p>
          <a:p>
            <a:r>
              <a:rPr lang="nl-NL" sz="1050" b="1" dirty="0"/>
              <a:t>Het onderzoek duurt in totaal 42 weken en bestaat uit 3 behandelperiodes. </a:t>
            </a:r>
            <a:r>
              <a:rPr lang="nl-NL" sz="1050" dirty="0"/>
              <a:t>De eerste 2 behandelingsperioden duren 8 weken. Tussen periode 1 en 2 is er een </a:t>
            </a:r>
            <a:r>
              <a:rPr lang="nl-NL" sz="1050" dirty="0" err="1"/>
              <a:t>wash</a:t>
            </a:r>
            <a:r>
              <a:rPr lang="nl-NL" sz="1050" dirty="0"/>
              <a:t>-out periode van 8 weken. Dit is de zogenaamde cross-over waarbij deelnemers overschakelen van het </a:t>
            </a:r>
            <a:r>
              <a:rPr lang="nl-NL" sz="1050" dirty="0" err="1"/>
              <a:t>onderzoeksgeneesmiddel</a:t>
            </a:r>
            <a:r>
              <a:rPr lang="nl-NL" sz="1050" dirty="0"/>
              <a:t> naar placebo of </a:t>
            </a:r>
            <a:r>
              <a:rPr lang="nl-NL" sz="1050" dirty="0" err="1"/>
              <a:t>vice</a:t>
            </a:r>
            <a:r>
              <a:rPr lang="nl-NL" sz="1050" dirty="0"/>
              <a:t> versa, en de 8 weken zijn nodig om ervoor te zorgen dat er geen medicijn achterblijft in het lichaam van de deelnemers. Behandelingsperiode 2 wordt onmiddellijk gevolgd door behandelingsperiode 3, die 16 weken duurt en onderzoekers in staat zal stellen om op langere termijn conclusies te trekken over het </a:t>
            </a:r>
            <a:r>
              <a:rPr lang="nl-NL" sz="1050" dirty="0" err="1"/>
              <a:t>onderzoeksgeneesmiddel</a:t>
            </a:r>
            <a:r>
              <a:rPr lang="nl-NL" sz="1050" dirty="0"/>
              <a:t>.</a:t>
            </a:r>
            <a:endParaRPr lang="en-US" sz="1050" dirty="0"/>
          </a:p>
        </p:txBody>
      </p:sp>
    </p:spTree>
    <p:extLst>
      <p:ext uri="{BB962C8B-B14F-4D97-AF65-F5344CB8AC3E}">
        <p14:creationId xmlns:p14="http://schemas.microsoft.com/office/powerpoint/2010/main" val="1790407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0158140-EB2D-4A84-9FF9-BF92FF4EAD48}"/>
              </a:ext>
            </a:extLst>
          </p:cNvPr>
          <p:cNvSpPr/>
          <p:nvPr/>
        </p:nvSpPr>
        <p:spPr>
          <a:xfrm>
            <a:off x="0" y="0"/>
            <a:ext cx="6858000" cy="340822"/>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pic>
        <p:nvPicPr>
          <p:cNvPr id="5" name="Picture 3">
            <a:extLst>
              <a:ext uri="{FF2B5EF4-FFF2-40B4-BE49-F238E27FC236}">
                <a16:creationId xmlns:a16="http://schemas.microsoft.com/office/drawing/2014/main" id="{F666471E-4B90-4B65-8F31-07CD08DACD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4777" y="405753"/>
            <a:ext cx="1796060" cy="834788"/>
          </a:xfrm>
          <a:prstGeom prst="rect">
            <a:avLst/>
          </a:prstGeom>
        </p:spPr>
      </p:pic>
      <p:sp>
        <p:nvSpPr>
          <p:cNvPr id="6" name="Titel 1">
            <a:extLst>
              <a:ext uri="{FF2B5EF4-FFF2-40B4-BE49-F238E27FC236}">
                <a16:creationId xmlns:a16="http://schemas.microsoft.com/office/drawing/2014/main" id="{8B92699D-9F24-4496-8E16-F2E9FD68C8C7}"/>
              </a:ext>
            </a:extLst>
          </p:cNvPr>
          <p:cNvSpPr txBox="1">
            <a:spLocks/>
          </p:cNvSpPr>
          <p:nvPr/>
        </p:nvSpPr>
        <p:spPr bwMode="auto">
          <a:xfrm>
            <a:off x="96801" y="340934"/>
            <a:ext cx="7402513" cy="62916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sz="3800" b="1">
                <a:solidFill>
                  <a:schemeClr val="bg1"/>
                </a:solidFill>
              </a:defRPr>
            </a:lvl1pPr>
          </a:lstStyle>
          <a:p>
            <a:pPr lvl="0">
              <a:spcBef>
                <a:spcPct val="0"/>
              </a:spcBef>
              <a:defRPr/>
            </a:pPr>
            <a:r>
              <a:rPr lang="nl-NL" sz="3200" dirty="0">
                <a:solidFill>
                  <a:schemeClr val="tx1"/>
                </a:solidFill>
              </a:rPr>
              <a:t>Nieuwsbrief HIT-CF Europe</a:t>
            </a:r>
          </a:p>
          <a:p>
            <a:pPr lvl="0">
              <a:spcBef>
                <a:spcPct val="0"/>
              </a:spcBef>
              <a:defRPr/>
            </a:pPr>
            <a:r>
              <a:rPr lang="nl-NL" sz="2000" b="0" dirty="0">
                <a:solidFill>
                  <a:schemeClr val="tx1"/>
                </a:solidFill>
                <a:ea typeface="ＭＳ Ｐゴシック" charset="-128"/>
                <a:cs typeface="ＭＳ Ｐゴシック" charset="-128"/>
              </a:rPr>
              <a:t>Februari</a:t>
            </a:r>
            <a:r>
              <a:rPr lang="nl-NL" sz="2000" b="0" noProof="0" dirty="0">
                <a:solidFill>
                  <a:schemeClr val="tx1"/>
                </a:solidFill>
                <a:ea typeface="ＭＳ Ｐゴシック" charset="-128"/>
                <a:cs typeface="ＭＳ Ｐゴシック" charset="-128"/>
              </a:rPr>
              <a:t> 2022</a:t>
            </a:r>
            <a:endParaRPr kumimoji="0" lang="nl-NL" sz="4000" b="0" i="0" u="none" strike="noStrike" kern="1200" cap="none" spc="0" normalizeH="0" baseline="0" noProof="0" dirty="0">
              <a:ln>
                <a:noFill/>
              </a:ln>
              <a:solidFill>
                <a:schemeClr val="tx1"/>
              </a:solidFill>
              <a:effectLst/>
              <a:uLnTx/>
              <a:uFillTx/>
              <a:ea typeface="ＭＳ Ｐゴシック" charset="-128"/>
              <a:cs typeface="ＭＳ Ｐゴシック" charset="-128"/>
            </a:endParaRPr>
          </a:p>
        </p:txBody>
      </p:sp>
      <p:sp>
        <p:nvSpPr>
          <p:cNvPr id="7" name="Rectangle 6">
            <a:hlinkClick r:id="rId3"/>
            <a:extLst>
              <a:ext uri="{FF2B5EF4-FFF2-40B4-BE49-F238E27FC236}">
                <a16:creationId xmlns:a16="http://schemas.microsoft.com/office/drawing/2014/main" id="{1B6683FA-24A5-4986-AF59-20A7B130CE00}"/>
              </a:ext>
            </a:extLst>
          </p:cNvPr>
          <p:cNvSpPr/>
          <p:nvPr/>
        </p:nvSpPr>
        <p:spPr>
          <a:xfrm>
            <a:off x="0" y="1218317"/>
            <a:ext cx="6858000" cy="858972"/>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Ins="198000" rtlCol="0" anchor="ctr" anchorCtr="0"/>
          <a:lstStyle/>
          <a:p>
            <a:r>
              <a:rPr lang="nl-NL" sz="1200" dirty="0"/>
              <a:t>Het HIT-CF Europe-project heeft tot doel nieuwe behandelingsopties te bieden aan mensen met </a:t>
            </a:r>
            <a:r>
              <a:rPr lang="nl-NL" sz="1200" dirty="0" err="1"/>
              <a:t>cystic</a:t>
            </a:r>
            <a:r>
              <a:rPr lang="nl-NL" sz="1200" dirty="0"/>
              <a:t> fibrosis (CF) en ultrazeldzame genetische mutaties. Het project evalueert de werkzaamheid en veiligheid van kandidaat-geneesmiddelen die worden geleverd door samenwerkende farmaceutische bedrijven bij patiënten die zijn geselecteerd door middel van voorlopige tests in het laboratorium op hun mini-darmen – ook wel </a:t>
            </a:r>
            <a:r>
              <a:rPr lang="nl-NL" sz="1200" dirty="0" err="1"/>
              <a:t>organoïden</a:t>
            </a:r>
            <a:r>
              <a:rPr lang="nl-NL" sz="1200" dirty="0"/>
              <a:t> genoemd. </a:t>
            </a:r>
            <a:endParaRPr lang="en-AU" sz="900" dirty="0">
              <a:solidFill>
                <a:schemeClr val="bg1"/>
              </a:solidFill>
            </a:endParaRPr>
          </a:p>
        </p:txBody>
      </p:sp>
      <p:sp>
        <p:nvSpPr>
          <p:cNvPr id="16" name="Rounded Rectangle 14">
            <a:extLst>
              <a:ext uri="{FF2B5EF4-FFF2-40B4-BE49-F238E27FC236}">
                <a16:creationId xmlns:a16="http://schemas.microsoft.com/office/drawing/2014/main" id="{253D465B-BC09-4DC4-8ED0-FA866FDE0731}"/>
              </a:ext>
            </a:extLst>
          </p:cNvPr>
          <p:cNvSpPr/>
          <p:nvPr/>
        </p:nvSpPr>
        <p:spPr>
          <a:xfrm>
            <a:off x="-1" y="5255625"/>
            <a:ext cx="6797040" cy="316270"/>
          </a:xfrm>
          <a:prstGeom prst="roundRect">
            <a:avLst>
              <a:gd name="adj" fmla="val 29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500" b="1" dirty="0">
                <a:solidFill>
                  <a:schemeClr val="accent2"/>
                </a:solidFill>
              </a:rPr>
              <a:t>Individuele </a:t>
            </a:r>
            <a:r>
              <a:rPr lang="nl-NL" sz="1500" b="1" dirty="0" err="1">
                <a:solidFill>
                  <a:schemeClr val="accent2"/>
                </a:solidFill>
              </a:rPr>
              <a:t>Tezacaftor</a:t>
            </a:r>
            <a:r>
              <a:rPr lang="nl-NL" sz="1500" b="1" dirty="0">
                <a:solidFill>
                  <a:schemeClr val="accent2"/>
                </a:solidFill>
              </a:rPr>
              <a:t>/Ivacaftor (</a:t>
            </a:r>
            <a:r>
              <a:rPr lang="nl-NL" sz="1500" b="1" dirty="0" err="1">
                <a:solidFill>
                  <a:schemeClr val="accent2"/>
                </a:solidFill>
              </a:rPr>
              <a:t>Symkevi</a:t>
            </a:r>
            <a:r>
              <a:rPr lang="nl-NL" sz="1500" b="1" dirty="0">
                <a:solidFill>
                  <a:schemeClr val="accent2"/>
                </a:solidFill>
              </a:rPr>
              <a:t>) </a:t>
            </a:r>
            <a:r>
              <a:rPr lang="nl-NL" sz="1500" b="1" dirty="0" err="1">
                <a:solidFill>
                  <a:schemeClr val="accent2"/>
                </a:solidFill>
              </a:rPr>
              <a:t>organoïde</a:t>
            </a:r>
            <a:r>
              <a:rPr lang="nl-NL" sz="1500" b="1" dirty="0">
                <a:solidFill>
                  <a:schemeClr val="accent2"/>
                </a:solidFill>
              </a:rPr>
              <a:t> respons zal worden gedeeld</a:t>
            </a:r>
            <a:endParaRPr lang="en-US" sz="1500" dirty="0">
              <a:solidFill>
                <a:schemeClr val="accent2"/>
              </a:solidFill>
            </a:endParaRPr>
          </a:p>
        </p:txBody>
      </p:sp>
      <p:sp>
        <p:nvSpPr>
          <p:cNvPr id="17" name="Tekstvak 16">
            <a:extLst>
              <a:ext uri="{FF2B5EF4-FFF2-40B4-BE49-F238E27FC236}">
                <a16:creationId xmlns:a16="http://schemas.microsoft.com/office/drawing/2014/main" id="{F49CFCB4-7886-453C-BD4C-BE9B915042F8}"/>
              </a:ext>
            </a:extLst>
          </p:cNvPr>
          <p:cNvSpPr txBox="1"/>
          <p:nvPr/>
        </p:nvSpPr>
        <p:spPr>
          <a:xfrm>
            <a:off x="2531490" y="5493086"/>
            <a:ext cx="4346574" cy="3323987"/>
          </a:xfrm>
          <a:prstGeom prst="rect">
            <a:avLst/>
          </a:prstGeom>
          <a:noFill/>
        </p:spPr>
        <p:txBody>
          <a:bodyPr wrap="square" rtlCol="0">
            <a:spAutoFit/>
          </a:bodyPr>
          <a:lstStyle/>
          <a:p>
            <a:pPr>
              <a:spcAft>
                <a:spcPts val="600"/>
              </a:spcAft>
            </a:pPr>
            <a:r>
              <a:rPr lang="nl-NL" sz="1050" dirty="0"/>
              <a:t>Samen met de </a:t>
            </a:r>
            <a:r>
              <a:rPr lang="nl-NL" sz="1050" dirty="0" err="1"/>
              <a:t>onderzoeksgeneesmiddelen</a:t>
            </a:r>
            <a:r>
              <a:rPr lang="nl-NL" sz="1050" dirty="0"/>
              <a:t> werd ook </a:t>
            </a:r>
            <a:r>
              <a:rPr lang="nl-NL" sz="1050" dirty="0" err="1"/>
              <a:t>Tezacaftor</a:t>
            </a:r>
            <a:r>
              <a:rPr lang="nl-NL" sz="1050" dirty="0"/>
              <a:t>/Ivacaftor (</a:t>
            </a:r>
            <a:r>
              <a:rPr lang="nl-NL" sz="1050" dirty="0" err="1"/>
              <a:t>Symkevi</a:t>
            </a:r>
            <a:r>
              <a:rPr lang="nl-NL" sz="1050" dirty="0"/>
              <a:t>) getest op de </a:t>
            </a:r>
            <a:r>
              <a:rPr lang="nl-NL" sz="1050" dirty="0" err="1"/>
              <a:t>organoïden</a:t>
            </a:r>
            <a:r>
              <a:rPr lang="nl-NL" sz="1050" dirty="0"/>
              <a:t>. De individuele </a:t>
            </a:r>
            <a:r>
              <a:rPr lang="nl-NL" sz="1050" dirty="0" err="1"/>
              <a:t>organoïde</a:t>
            </a:r>
            <a:r>
              <a:rPr lang="nl-NL" sz="1050" dirty="0"/>
              <a:t> reacties op </a:t>
            </a:r>
            <a:r>
              <a:rPr lang="nl-NL" sz="1050" dirty="0" err="1"/>
              <a:t>Tezacaftor</a:t>
            </a:r>
            <a:r>
              <a:rPr lang="nl-NL" sz="1050" dirty="0"/>
              <a:t>/Ivacaftor (</a:t>
            </a:r>
            <a:r>
              <a:rPr lang="nl-NL" sz="1050" dirty="0" err="1"/>
              <a:t>Symkevi</a:t>
            </a:r>
            <a:r>
              <a:rPr lang="nl-NL" sz="1050" dirty="0"/>
              <a:t>) zullen worden gedeeld met de HIT-CF-deelnemers die niet zijn geselecteerd voor CHOICES.</a:t>
            </a:r>
            <a:br>
              <a:rPr lang="nl-NL" sz="1050" dirty="0"/>
            </a:br>
            <a:r>
              <a:rPr lang="nl-NL" sz="1050" dirty="0"/>
              <a:t>De timing is afhankelijk van het CF-centrum waar u bent: aangezien er maar 52 mensen kunnen deelnemen aan CHOICES, zal het onderzoek niet in elk centrum plaatsvinden. De mensen die gevolgd worden in de centra die deelnemen aan de CHOICES-studie worden geïnformeerd nadat de deelnemers voor de CHOICES-studie in het najaar definitief zijn. Dit is om ervoor te zorgen dat back-upkandidaten van dat centrum blind blijven voor hun </a:t>
            </a:r>
            <a:r>
              <a:rPr lang="nl-NL" sz="1050" dirty="0" err="1"/>
              <a:t>organoïde</a:t>
            </a:r>
            <a:r>
              <a:rPr lang="nl-NL" sz="1050" dirty="0"/>
              <a:t> respons totdat het onderzoek is gestart. Mensen die in de andere centra worden gevolgd, krijgen de komende weken bericht over hun individuele resultaten.</a:t>
            </a:r>
            <a:br>
              <a:rPr lang="nl-NL" sz="1050" dirty="0"/>
            </a:br>
            <a:r>
              <a:rPr lang="nl-NL" sz="1050" dirty="0"/>
              <a:t>Het rapport met uw individuele resultaten bevat een zogenoemd  watervalplot (afbeelding links) die laat zien hoe uw </a:t>
            </a:r>
            <a:r>
              <a:rPr lang="nl-NL" sz="1050" dirty="0" err="1"/>
              <a:t>organoïden</a:t>
            </a:r>
            <a:r>
              <a:rPr lang="nl-NL" sz="1050" dirty="0"/>
              <a:t> reageerden in vergelijking met alle andere HIT-CF-</a:t>
            </a:r>
            <a:r>
              <a:rPr lang="nl-NL" sz="1050" dirty="0" err="1"/>
              <a:t>organoïden</a:t>
            </a:r>
            <a:r>
              <a:rPr lang="nl-NL" sz="1050" dirty="0"/>
              <a:t>. Het onderste cijfer vergelijkt uw </a:t>
            </a:r>
            <a:r>
              <a:rPr lang="nl-NL" sz="1050" dirty="0" err="1"/>
              <a:t>organoïde</a:t>
            </a:r>
            <a:r>
              <a:rPr lang="nl-NL" sz="1050" dirty="0"/>
              <a:t> resultaten met die van een persoon met een dubbele F508del-mutatie. Uw CF-arts zal u door deze informatie leiden. Aarzel niet om hem/haar om meer informatie te vragen als er iets niet duidelijk is!</a:t>
            </a:r>
            <a:endParaRPr lang="en-US" sz="1050" dirty="0"/>
          </a:p>
        </p:txBody>
      </p:sp>
      <p:sp>
        <p:nvSpPr>
          <p:cNvPr id="18" name="Rectangle 9">
            <a:extLst>
              <a:ext uri="{FF2B5EF4-FFF2-40B4-BE49-F238E27FC236}">
                <a16:creationId xmlns:a16="http://schemas.microsoft.com/office/drawing/2014/main" id="{FB87501A-55EE-4C72-A7E7-759A21013FF8}"/>
              </a:ext>
            </a:extLst>
          </p:cNvPr>
          <p:cNvSpPr/>
          <p:nvPr/>
        </p:nvSpPr>
        <p:spPr>
          <a:xfrm>
            <a:off x="0" y="9639941"/>
            <a:ext cx="6858000" cy="266059"/>
          </a:xfrm>
          <a:prstGeom prst="rect">
            <a:avLst/>
          </a:prstGeom>
          <a:solidFill>
            <a:srgbClr val="F1862D"/>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solidFill>
                <a:schemeClr val="bg1"/>
              </a:solidFill>
            </a:endParaRPr>
          </a:p>
        </p:txBody>
      </p:sp>
      <p:sp>
        <p:nvSpPr>
          <p:cNvPr id="19" name="Tekstvak 18">
            <a:extLst>
              <a:ext uri="{FF2B5EF4-FFF2-40B4-BE49-F238E27FC236}">
                <a16:creationId xmlns:a16="http://schemas.microsoft.com/office/drawing/2014/main" id="{69DDD82F-BEEC-4C9B-9F83-5F90F9C6C9C2}"/>
              </a:ext>
            </a:extLst>
          </p:cNvPr>
          <p:cNvSpPr txBox="1"/>
          <p:nvPr/>
        </p:nvSpPr>
        <p:spPr>
          <a:xfrm>
            <a:off x="358328" y="9658514"/>
            <a:ext cx="8192718" cy="223138"/>
          </a:xfrm>
          <a:prstGeom prst="rect">
            <a:avLst/>
          </a:prstGeom>
          <a:noFill/>
        </p:spPr>
        <p:txBody>
          <a:bodyPr wrap="square" rtlCol="0">
            <a:spAutoFit/>
          </a:bodyPr>
          <a:lstStyle/>
          <a:p>
            <a:r>
              <a:rPr lang="nl-NL" sz="830" dirty="0">
                <a:solidFill>
                  <a:schemeClr val="bg1"/>
                </a:solidFill>
              </a:rPr>
              <a:t>Dit project heeft financiering ontvangen van het Horizon 2020-onderzoeksprogramma van de Europese Unie onder subsidieovereenkomst nr. 755021</a:t>
            </a:r>
            <a:endParaRPr lang="en-US" sz="830" dirty="0">
              <a:solidFill>
                <a:schemeClr val="bg1"/>
              </a:solidFill>
            </a:endParaRPr>
          </a:p>
        </p:txBody>
      </p:sp>
      <p:pic>
        <p:nvPicPr>
          <p:cNvPr id="20" name="Afbeelding 19">
            <a:extLst>
              <a:ext uri="{FF2B5EF4-FFF2-40B4-BE49-F238E27FC236}">
                <a16:creationId xmlns:a16="http://schemas.microsoft.com/office/drawing/2014/main" id="{FD1EEE29-D6A9-49DC-947B-AA596C96343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02" y="9674666"/>
            <a:ext cx="334920" cy="196608"/>
          </a:xfrm>
          <a:prstGeom prst="rect">
            <a:avLst/>
          </a:prstGeom>
        </p:spPr>
      </p:pic>
      <p:pic>
        <p:nvPicPr>
          <p:cNvPr id="21" name="Afbeelding 20">
            <a:extLst>
              <a:ext uri="{FF2B5EF4-FFF2-40B4-BE49-F238E27FC236}">
                <a16:creationId xmlns:a16="http://schemas.microsoft.com/office/drawing/2014/main" id="{E378491C-DFC9-4126-8FA5-3E09A4D8535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383" y="9308854"/>
            <a:ext cx="542784" cy="250775"/>
          </a:xfrm>
          <a:prstGeom prst="rect">
            <a:avLst/>
          </a:prstGeom>
        </p:spPr>
      </p:pic>
      <p:pic>
        <p:nvPicPr>
          <p:cNvPr id="22" name="Afbeelding 21">
            <a:extLst>
              <a:ext uri="{FF2B5EF4-FFF2-40B4-BE49-F238E27FC236}">
                <a16:creationId xmlns:a16="http://schemas.microsoft.com/office/drawing/2014/main" id="{DB9873A9-DACF-4AE8-B5AB-E59F16210E9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9824" y="9247529"/>
            <a:ext cx="473889" cy="373425"/>
          </a:xfrm>
          <a:prstGeom prst="rect">
            <a:avLst/>
          </a:prstGeom>
        </p:spPr>
      </p:pic>
      <p:pic>
        <p:nvPicPr>
          <p:cNvPr id="23" name="Afbeelding 22">
            <a:extLst>
              <a:ext uri="{FF2B5EF4-FFF2-40B4-BE49-F238E27FC236}">
                <a16:creationId xmlns:a16="http://schemas.microsoft.com/office/drawing/2014/main" id="{D22F5148-ABB0-4377-8809-968597EF000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71740" y="9345048"/>
            <a:ext cx="537601" cy="178386"/>
          </a:xfrm>
          <a:prstGeom prst="rect">
            <a:avLst/>
          </a:prstGeom>
        </p:spPr>
      </p:pic>
      <p:pic>
        <p:nvPicPr>
          <p:cNvPr id="24" name="Afbeelding 23">
            <a:extLst>
              <a:ext uri="{FF2B5EF4-FFF2-40B4-BE49-F238E27FC236}">
                <a16:creationId xmlns:a16="http://schemas.microsoft.com/office/drawing/2014/main" id="{221118C9-39DB-4893-B5D7-B9EC2A8DE9FB}"/>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25121" r="14998" b="39975"/>
          <a:stretch/>
        </p:blipFill>
        <p:spPr>
          <a:xfrm>
            <a:off x="3810998" y="9314080"/>
            <a:ext cx="585271" cy="240323"/>
          </a:xfrm>
          <a:prstGeom prst="rect">
            <a:avLst/>
          </a:prstGeom>
        </p:spPr>
      </p:pic>
      <p:pic>
        <p:nvPicPr>
          <p:cNvPr id="25" name="Afbeelding 24">
            <a:extLst>
              <a:ext uri="{FF2B5EF4-FFF2-40B4-BE49-F238E27FC236}">
                <a16:creationId xmlns:a16="http://schemas.microsoft.com/office/drawing/2014/main" id="{3E6F19A8-325E-4E15-9F51-976FA9FBDFD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7230"/>
          <a:stretch/>
        </p:blipFill>
        <p:spPr>
          <a:xfrm>
            <a:off x="4497926" y="9247783"/>
            <a:ext cx="660043" cy="372917"/>
          </a:xfrm>
          <a:prstGeom prst="rect">
            <a:avLst/>
          </a:prstGeom>
        </p:spPr>
      </p:pic>
      <p:pic>
        <p:nvPicPr>
          <p:cNvPr id="26" name="Afbeelding 25">
            <a:extLst>
              <a:ext uri="{FF2B5EF4-FFF2-40B4-BE49-F238E27FC236}">
                <a16:creationId xmlns:a16="http://schemas.microsoft.com/office/drawing/2014/main" id="{84FF2ECD-6E2D-46A3-A8D3-12E98D5B0A0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259626" y="9165444"/>
            <a:ext cx="806393" cy="537595"/>
          </a:xfrm>
          <a:prstGeom prst="rect">
            <a:avLst/>
          </a:prstGeom>
        </p:spPr>
      </p:pic>
      <p:pic>
        <p:nvPicPr>
          <p:cNvPr id="27" name="Afbeelding 26">
            <a:extLst>
              <a:ext uri="{FF2B5EF4-FFF2-40B4-BE49-F238E27FC236}">
                <a16:creationId xmlns:a16="http://schemas.microsoft.com/office/drawing/2014/main" id="{7E7D7B79-FD83-466E-97C6-25A99C9A554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03555" y="9359968"/>
            <a:ext cx="866528" cy="148547"/>
          </a:xfrm>
          <a:prstGeom prst="rect">
            <a:avLst/>
          </a:prstGeom>
        </p:spPr>
      </p:pic>
      <p:sp>
        <p:nvSpPr>
          <p:cNvPr id="28" name="Rectangle 11">
            <a:extLst>
              <a:ext uri="{FF2B5EF4-FFF2-40B4-BE49-F238E27FC236}">
                <a16:creationId xmlns:a16="http://schemas.microsoft.com/office/drawing/2014/main" id="{6B3A67CC-0486-44DA-9704-672A2855DC82}"/>
              </a:ext>
            </a:extLst>
          </p:cNvPr>
          <p:cNvSpPr/>
          <p:nvPr/>
        </p:nvSpPr>
        <p:spPr>
          <a:xfrm>
            <a:off x="516016" y="9081419"/>
            <a:ext cx="5765006" cy="369332"/>
          </a:xfrm>
          <a:prstGeom prst="rect">
            <a:avLst/>
          </a:prstGeom>
        </p:spPr>
        <p:txBody>
          <a:bodyPr wrap="square">
            <a:spAutoFit/>
          </a:bodyPr>
          <a:lstStyle/>
          <a:p>
            <a:r>
              <a:rPr lang="en-AU" sz="900" b="1" dirty="0">
                <a:solidFill>
                  <a:sysClr val="windowText" lastClr="000000"/>
                </a:solidFill>
              </a:rPr>
              <a:t>Voor </a:t>
            </a:r>
            <a:r>
              <a:rPr lang="en-AU" sz="900" b="1" dirty="0" err="1">
                <a:solidFill>
                  <a:sysClr val="windowText" lastClr="000000"/>
                </a:solidFill>
              </a:rPr>
              <a:t>meer</a:t>
            </a:r>
            <a:r>
              <a:rPr lang="en-AU" sz="900" b="1" dirty="0">
                <a:solidFill>
                  <a:sysClr val="windowText" lastClr="000000"/>
                </a:solidFill>
              </a:rPr>
              <a:t> </a:t>
            </a:r>
            <a:r>
              <a:rPr lang="en-AU" sz="900" b="1" dirty="0" err="1">
                <a:solidFill>
                  <a:sysClr val="windowText" lastClr="000000"/>
                </a:solidFill>
              </a:rPr>
              <a:t>informatie</a:t>
            </a:r>
            <a:r>
              <a:rPr lang="en-AU" sz="900" b="1" dirty="0">
                <a:solidFill>
                  <a:sysClr val="windowText" lastClr="000000"/>
                </a:solidFill>
              </a:rPr>
              <a:t> over het HIT-CF project, ga </a:t>
            </a:r>
            <a:r>
              <a:rPr lang="en-AU" sz="900" b="1" dirty="0" err="1">
                <a:solidFill>
                  <a:sysClr val="windowText" lastClr="000000"/>
                </a:solidFill>
              </a:rPr>
              <a:t>naar</a:t>
            </a:r>
            <a:r>
              <a:rPr lang="en-AU" sz="900" b="1" dirty="0">
                <a:solidFill>
                  <a:sysClr val="windowText" lastClr="000000"/>
                </a:solidFill>
              </a:rPr>
              <a:t>  </a:t>
            </a:r>
            <a:r>
              <a:rPr lang="en-AU" sz="900" b="1" dirty="0">
                <a:solidFill>
                  <a:srgbClr val="F1862D"/>
                </a:solidFill>
                <a:hlinkClick r:id="rId12"/>
              </a:rPr>
              <a:t>www.hitcf.org</a:t>
            </a:r>
            <a:r>
              <a:rPr lang="en-AU" sz="900" b="1" dirty="0">
                <a:solidFill>
                  <a:srgbClr val="F1862D"/>
                </a:solidFill>
              </a:rPr>
              <a:t> </a:t>
            </a:r>
            <a:r>
              <a:rPr lang="en-AU" sz="900" b="1" dirty="0">
                <a:solidFill>
                  <a:sysClr val="windowText" lastClr="000000"/>
                </a:solidFill>
              </a:rPr>
              <a:t>of </a:t>
            </a:r>
            <a:r>
              <a:rPr lang="en-AU" sz="900" b="1" dirty="0" err="1">
                <a:solidFill>
                  <a:sysClr val="windowText" lastClr="000000"/>
                </a:solidFill>
              </a:rPr>
              <a:t>stuur</a:t>
            </a:r>
            <a:r>
              <a:rPr lang="en-AU" sz="900" b="1" dirty="0">
                <a:solidFill>
                  <a:sysClr val="windowText" lastClr="000000"/>
                </a:solidFill>
              </a:rPr>
              <a:t> </a:t>
            </a:r>
            <a:r>
              <a:rPr lang="en-AU" sz="900" b="1" dirty="0" err="1">
                <a:solidFill>
                  <a:sysClr val="windowText" lastClr="000000"/>
                </a:solidFill>
              </a:rPr>
              <a:t>een</a:t>
            </a:r>
            <a:r>
              <a:rPr lang="en-AU" sz="900" b="1" dirty="0">
                <a:solidFill>
                  <a:sysClr val="windowText" lastClr="000000"/>
                </a:solidFill>
              </a:rPr>
              <a:t> mail </a:t>
            </a:r>
            <a:r>
              <a:rPr lang="en-AU" sz="900" b="1" dirty="0" err="1">
                <a:solidFill>
                  <a:sysClr val="windowText" lastClr="000000"/>
                </a:solidFill>
              </a:rPr>
              <a:t>naar</a:t>
            </a:r>
            <a:r>
              <a:rPr lang="en-AU" sz="900" b="1" dirty="0">
                <a:solidFill>
                  <a:sysClr val="windowText" lastClr="000000"/>
                </a:solidFill>
              </a:rPr>
              <a:t>  </a:t>
            </a:r>
            <a:r>
              <a:rPr lang="en-AU" sz="900" b="1" dirty="0">
                <a:solidFill>
                  <a:sysClr val="windowText" lastClr="000000"/>
                </a:solidFill>
                <a:hlinkClick r:id="rId13"/>
              </a:rPr>
              <a:t>H</a:t>
            </a:r>
            <a:r>
              <a:rPr lang="en-AU" sz="900" b="1" dirty="0">
                <a:solidFill>
                  <a:sysClr val="windowText" lastClr="000000"/>
                </a:solidFill>
                <a:hlinkClick r:id="rId13"/>
              </a:rPr>
              <a:t>ITCF@umcutrecht.nl</a:t>
            </a:r>
            <a:endParaRPr lang="en-AU" sz="900" b="1" dirty="0">
              <a:solidFill>
                <a:sysClr val="windowText" lastClr="000000"/>
              </a:solidFill>
            </a:endParaRPr>
          </a:p>
          <a:p>
            <a:endParaRPr lang="en-AU" sz="900" b="1" i="0" dirty="0">
              <a:solidFill>
                <a:schemeClr val="bg1"/>
              </a:solidFill>
              <a:effectLst/>
            </a:endParaRPr>
          </a:p>
        </p:txBody>
      </p:sp>
      <p:pic>
        <p:nvPicPr>
          <p:cNvPr id="29" name="Afbeelding 28">
            <a:extLst>
              <a:ext uri="{FF2B5EF4-FFF2-40B4-BE49-F238E27FC236}">
                <a16:creationId xmlns:a16="http://schemas.microsoft.com/office/drawing/2014/main" id="{8DD23475-B805-47D9-AC64-5A1407E378DA}"/>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7672" y="9216234"/>
            <a:ext cx="442314" cy="369332"/>
          </a:xfrm>
          <a:prstGeom prst="rect">
            <a:avLst/>
          </a:prstGeom>
        </p:spPr>
      </p:pic>
      <p:pic>
        <p:nvPicPr>
          <p:cNvPr id="30" name="Picture 14">
            <a:extLst>
              <a:ext uri="{FF2B5EF4-FFF2-40B4-BE49-F238E27FC236}">
                <a16:creationId xmlns:a16="http://schemas.microsoft.com/office/drawing/2014/main" id="{A9814315-DEE8-494A-8121-6F2506D4296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235370" y="9393956"/>
            <a:ext cx="866528" cy="80571"/>
          </a:xfrm>
          <a:prstGeom prst="rect">
            <a:avLst/>
          </a:prstGeom>
        </p:spPr>
      </p:pic>
      <p:pic>
        <p:nvPicPr>
          <p:cNvPr id="31" name="Afbeelding 30">
            <a:extLst>
              <a:ext uri="{FF2B5EF4-FFF2-40B4-BE49-F238E27FC236}">
                <a16:creationId xmlns:a16="http://schemas.microsoft.com/office/drawing/2014/main" id="{84CE62E9-AF36-4D54-AE02-CB2A37615DC8}"/>
              </a:ext>
            </a:extLst>
          </p:cNvPr>
          <p:cNvPicPr>
            <a:picLocks noChangeAspect="1"/>
          </p:cNvPicPr>
          <p:nvPr/>
        </p:nvPicPr>
        <p:blipFill>
          <a:blip r:embed="rId16"/>
          <a:stretch>
            <a:fillRect/>
          </a:stretch>
        </p:blipFill>
        <p:spPr>
          <a:xfrm>
            <a:off x="0" y="5743908"/>
            <a:ext cx="2601642" cy="1114990"/>
          </a:xfrm>
          <a:prstGeom prst="rect">
            <a:avLst/>
          </a:prstGeom>
        </p:spPr>
      </p:pic>
      <p:pic>
        <p:nvPicPr>
          <p:cNvPr id="32" name="Afbeelding 31">
            <a:extLst>
              <a:ext uri="{FF2B5EF4-FFF2-40B4-BE49-F238E27FC236}">
                <a16:creationId xmlns:a16="http://schemas.microsoft.com/office/drawing/2014/main" id="{DDA097F7-B0EA-40DF-8E8E-D75564A95E25}"/>
              </a:ext>
            </a:extLst>
          </p:cNvPr>
          <p:cNvPicPr>
            <a:picLocks noChangeAspect="1"/>
          </p:cNvPicPr>
          <p:nvPr/>
        </p:nvPicPr>
        <p:blipFill>
          <a:blip r:embed="rId17"/>
          <a:stretch>
            <a:fillRect/>
          </a:stretch>
        </p:blipFill>
        <p:spPr>
          <a:xfrm>
            <a:off x="771900" y="6737359"/>
            <a:ext cx="1229877" cy="1531238"/>
          </a:xfrm>
          <a:prstGeom prst="rect">
            <a:avLst/>
          </a:prstGeom>
        </p:spPr>
      </p:pic>
      <p:sp>
        <p:nvSpPr>
          <p:cNvPr id="33" name="Rounded Rectangle 14">
            <a:extLst>
              <a:ext uri="{FF2B5EF4-FFF2-40B4-BE49-F238E27FC236}">
                <a16:creationId xmlns:a16="http://schemas.microsoft.com/office/drawing/2014/main" id="{193E3E3C-25A9-460E-A1C3-A1C0AB82227C}"/>
              </a:ext>
            </a:extLst>
          </p:cNvPr>
          <p:cNvSpPr/>
          <p:nvPr/>
        </p:nvSpPr>
        <p:spPr>
          <a:xfrm>
            <a:off x="-1" y="3771340"/>
            <a:ext cx="6797040" cy="316270"/>
          </a:xfrm>
          <a:prstGeom prst="roundRect">
            <a:avLst>
              <a:gd name="adj" fmla="val 29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500" b="1" dirty="0">
                <a:solidFill>
                  <a:schemeClr val="accent2"/>
                </a:solidFill>
              </a:rPr>
              <a:t>Ik ben niet geselecteerd voor CHOICES, wat zijn mijn opties?</a:t>
            </a:r>
            <a:endParaRPr lang="en-US" sz="1500" dirty="0">
              <a:solidFill>
                <a:schemeClr val="accent2"/>
              </a:solidFill>
            </a:endParaRPr>
          </a:p>
        </p:txBody>
      </p:sp>
      <p:sp>
        <p:nvSpPr>
          <p:cNvPr id="34" name="Tekstvak 33">
            <a:extLst>
              <a:ext uri="{FF2B5EF4-FFF2-40B4-BE49-F238E27FC236}">
                <a16:creationId xmlns:a16="http://schemas.microsoft.com/office/drawing/2014/main" id="{FD1F9275-9847-400F-81D0-D78EC71A1173}"/>
              </a:ext>
            </a:extLst>
          </p:cNvPr>
          <p:cNvSpPr txBox="1"/>
          <p:nvPr/>
        </p:nvSpPr>
        <p:spPr>
          <a:xfrm>
            <a:off x="0" y="4040816"/>
            <a:ext cx="6797039" cy="1246495"/>
          </a:xfrm>
          <a:prstGeom prst="rect">
            <a:avLst/>
          </a:prstGeom>
          <a:noFill/>
        </p:spPr>
        <p:txBody>
          <a:bodyPr wrap="square" rtlCol="0">
            <a:spAutoFit/>
          </a:bodyPr>
          <a:lstStyle/>
          <a:p>
            <a:pPr>
              <a:lnSpc>
                <a:spcPts val="1200"/>
              </a:lnSpc>
              <a:spcBef>
                <a:spcPts val="600"/>
              </a:spcBef>
            </a:pPr>
            <a:r>
              <a:rPr lang="nl-NL" sz="1050" dirty="0"/>
              <a:t>We zijn blij met een nieuwe farmaceutische partner die is toegetreden tot het HIT-CF-consortium. Zoals vermeld in de vorige nieuwsbrief, zal </a:t>
            </a:r>
            <a:r>
              <a:rPr lang="nl-NL" sz="1050" b="1" dirty="0" err="1"/>
              <a:t>Santhera's</a:t>
            </a:r>
            <a:r>
              <a:rPr lang="nl-NL" sz="1050" b="1" dirty="0"/>
              <a:t> </a:t>
            </a:r>
            <a:r>
              <a:rPr lang="nl-NL" sz="1050" b="1" dirty="0" err="1"/>
              <a:t>Lonodelestat</a:t>
            </a:r>
            <a:r>
              <a:rPr lang="nl-NL" sz="1050" b="1" dirty="0"/>
              <a:t>-onderzoek met mensen van wie de </a:t>
            </a:r>
            <a:r>
              <a:rPr lang="nl-NL" sz="1050" b="1" dirty="0" err="1"/>
              <a:t>organoïde</a:t>
            </a:r>
            <a:r>
              <a:rPr lang="nl-NL" sz="1050" b="1" dirty="0"/>
              <a:t> niet reageerde op een van de </a:t>
            </a:r>
            <a:r>
              <a:rPr lang="nl-NL" sz="1050" b="1" dirty="0" err="1"/>
              <a:t>onderzoeksgeneesmiddelen</a:t>
            </a:r>
            <a:r>
              <a:rPr lang="nl-NL" sz="1050" b="1" dirty="0"/>
              <a:t> dit voorjaar beginnen</a:t>
            </a:r>
            <a:r>
              <a:rPr lang="nl-NL" sz="1050" dirty="0"/>
              <a:t>. Het onderzoeksprotocol wordt momenteel beoordeeld en de komende weken zal contact worden opgenomen met CF-centra. Uw CF-arts informeert u over uw mogelijkheden!</a:t>
            </a:r>
          </a:p>
          <a:p>
            <a:pPr>
              <a:lnSpc>
                <a:spcPts val="1200"/>
              </a:lnSpc>
              <a:spcBef>
                <a:spcPts val="600"/>
              </a:spcBef>
            </a:pPr>
            <a:r>
              <a:rPr lang="nl-NL" sz="1050" dirty="0"/>
              <a:t>Daarnaast staat het HIT-CF-team ook in contact met andere bedrijven die geïnteresseerd zijn in het doen van studies met de HIT-CF-deelnemers, waaronder gentherapiestudies. Meer informatie hierover volgt. Ten slotte start het </a:t>
            </a:r>
            <a:r>
              <a:rPr lang="nl-NL" sz="1050" dirty="0" err="1"/>
              <a:t>Eloxx</a:t>
            </a:r>
            <a:r>
              <a:rPr lang="nl-NL" sz="1050" dirty="0"/>
              <a:t>-onderzoek eind 2022 - begin 2023.</a:t>
            </a:r>
            <a:endParaRPr lang="en-GB" sz="1050" dirty="0"/>
          </a:p>
        </p:txBody>
      </p:sp>
      <p:sp>
        <p:nvSpPr>
          <p:cNvPr id="35" name="Tekstvak 34">
            <a:extLst>
              <a:ext uri="{FF2B5EF4-FFF2-40B4-BE49-F238E27FC236}">
                <a16:creationId xmlns:a16="http://schemas.microsoft.com/office/drawing/2014/main" id="{EA96560F-8499-4A4F-AA95-0966E4470C20}"/>
              </a:ext>
            </a:extLst>
          </p:cNvPr>
          <p:cNvSpPr txBox="1"/>
          <p:nvPr/>
        </p:nvSpPr>
        <p:spPr>
          <a:xfrm>
            <a:off x="15383" y="8679592"/>
            <a:ext cx="6858000" cy="415498"/>
          </a:xfrm>
          <a:prstGeom prst="rect">
            <a:avLst/>
          </a:prstGeom>
          <a:noFill/>
        </p:spPr>
        <p:txBody>
          <a:bodyPr wrap="square" rtlCol="0">
            <a:spAutoFit/>
          </a:bodyPr>
          <a:lstStyle/>
          <a:p>
            <a:pPr rtl="0"/>
            <a:r>
              <a:rPr lang="nl-NL" sz="1050" b="1" dirty="0">
                <a:solidFill>
                  <a:srgbClr val="000000"/>
                </a:solidFill>
                <a:effectLst/>
              </a:rPr>
              <a:t>Belangrijk</a:t>
            </a:r>
            <a:r>
              <a:rPr lang="nl-NL" sz="1050" dirty="0">
                <a:solidFill>
                  <a:srgbClr val="000000"/>
                </a:solidFill>
                <a:effectLst/>
              </a:rPr>
              <a:t>: mensen met alleen stop (“X”) mutaties zullen </a:t>
            </a:r>
            <a:r>
              <a:rPr lang="nl-NL" sz="1050" b="1" dirty="0">
                <a:solidFill>
                  <a:srgbClr val="000000"/>
                </a:solidFill>
                <a:effectLst/>
              </a:rPr>
              <a:t>geen</a:t>
            </a:r>
            <a:r>
              <a:rPr lang="nl-NL" sz="1050" dirty="0">
                <a:solidFill>
                  <a:srgbClr val="000000"/>
                </a:solidFill>
                <a:effectLst/>
              </a:rPr>
              <a:t> individuele </a:t>
            </a:r>
            <a:r>
              <a:rPr lang="nl-NL" sz="1050" dirty="0" err="1">
                <a:solidFill>
                  <a:srgbClr val="000000"/>
                </a:solidFill>
                <a:effectLst/>
              </a:rPr>
              <a:t>organoïde</a:t>
            </a:r>
            <a:r>
              <a:rPr lang="nl-NL" sz="1050" dirty="0">
                <a:solidFill>
                  <a:srgbClr val="000000"/>
                </a:solidFill>
                <a:effectLst/>
              </a:rPr>
              <a:t> reacties krijgen, aangezien </a:t>
            </a:r>
            <a:r>
              <a:rPr lang="nl-NL" sz="1050" dirty="0" err="1">
                <a:solidFill>
                  <a:srgbClr val="000000"/>
                </a:solidFill>
                <a:effectLst/>
              </a:rPr>
              <a:t>Tezacaftor</a:t>
            </a:r>
            <a:r>
              <a:rPr lang="nl-NL" sz="1050" dirty="0">
                <a:solidFill>
                  <a:srgbClr val="000000"/>
                </a:solidFill>
                <a:effectLst/>
              </a:rPr>
              <a:t>/Ivacaftor (</a:t>
            </a:r>
            <a:r>
              <a:rPr lang="nl-NL" sz="1050" dirty="0" err="1">
                <a:solidFill>
                  <a:srgbClr val="000000"/>
                </a:solidFill>
                <a:effectLst/>
              </a:rPr>
              <a:t>Symkevi</a:t>
            </a:r>
            <a:r>
              <a:rPr lang="nl-NL" sz="1050" dirty="0">
                <a:solidFill>
                  <a:srgbClr val="000000"/>
                </a:solidFill>
                <a:effectLst/>
              </a:rPr>
              <a:t>) niet op hun </a:t>
            </a:r>
            <a:r>
              <a:rPr lang="nl-NL" sz="1050" dirty="0" err="1">
                <a:solidFill>
                  <a:srgbClr val="000000"/>
                </a:solidFill>
                <a:effectLst/>
              </a:rPr>
              <a:t>organoïden</a:t>
            </a:r>
            <a:r>
              <a:rPr lang="nl-NL" sz="1050" dirty="0">
                <a:solidFill>
                  <a:srgbClr val="000000"/>
                </a:solidFill>
                <a:effectLst/>
              </a:rPr>
              <a:t> is getest (er werd geen effect verwacht). </a:t>
            </a:r>
          </a:p>
        </p:txBody>
      </p:sp>
      <p:pic>
        <p:nvPicPr>
          <p:cNvPr id="43" name="Afbeelding 42">
            <a:extLst>
              <a:ext uri="{FF2B5EF4-FFF2-40B4-BE49-F238E27FC236}">
                <a16:creationId xmlns:a16="http://schemas.microsoft.com/office/drawing/2014/main" id="{A07CC6D6-30D0-488B-A8AE-4FCEA49AD1D6}"/>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2584927" y="2126225"/>
            <a:ext cx="4239698" cy="1732506"/>
          </a:xfrm>
          <a:prstGeom prst="rect">
            <a:avLst/>
          </a:prstGeom>
          <a:noFill/>
          <a:ln>
            <a:noFill/>
          </a:ln>
        </p:spPr>
      </p:pic>
      <p:sp>
        <p:nvSpPr>
          <p:cNvPr id="44" name="Tekstvak 43">
            <a:extLst>
              <a:ext uri="{FF2B5EF4-FFF2-40B4-BE49-F238E27FC236}">
                <a16:creationId xmlns:a16="http://schemas.microsoft.com/office/drawing/2014/main" id="{9A434FDF-6494-4C71-AE03-68D418D947D8}"/>
              </a:ext>
            </a:extLst>
          </p:cNvPr>
          <p:cNvSpPr txBox="1"/>
          <p:nvPr/>
        </p:nvSpPr>
        <p:spPr>
          <a:xfrm>
            <a:off x="-1" y="2127641"/>
            <a:ext cx="2773680" cy="1323439"/>
          </a:xfrm>
          <a:prstGeom prst="rect">
            <a:avLst/>
          </a:prstGeom>
          <a:noFill/>
        </p:spPr>
        <p:txBody>
          <a:bodyPr wrap="square" rtlCol="0">
            <a:spAutoFit/>
          </a:bodyPr>
          <a:lstStyle/>
          <a:p>
            <a:pPr>
              <a:lnSpc>
                <a:spcPts val="1200"/>
              </a:lnSpc>
              <a:spcBef>
                <a:spcPts val="600"/>
              </a:spcBef>
              <a:spcAft>
                <a:spcPts val="600"/>
              </a:spcAft>
            </a:pPr>
            <a:r>
              <a:rPr lang="nl-NL" sz="1050" dirty="0"/>
              <a:t>Omdat dit een gerandomiseerde studie is, is het een computer die beslist (dus bij toeval) wie in de eerste of tweede studie ‘arm’ zit en 8 of 24 weken wordt behandeld met het </a:t>
            </a:r>
            <a:r>
              <a:rPr lang="nl-NL" sz="1050" dirty="0" err="1"/>
              <a:t>onderzoeksgeneesmiddel</a:t>
            </a:r>
            <a:r>
              <a:rPr lang="nl-NL" sz="1050" dirty="0"/>
              <a:t>. In totaal voorziet het HIT-CF-team dat 12 studiebezoeken aan het CF-studiecentrum nodig zullen zijn, aangevuld met 5 telefoontjes door het studieteam.</a:t>
            </a:r>
            <a:endParaRPr lang="en-GB" sz="1050" b="1" dirty="0"/>
          </a:p>
        </p:txBody>
      </p:sp>
    </p:spTree>
    <p:extLst>
      <p:ext uri="{BB962C8B-B14F-4D97-AF65-F5344CB8AC3E}">
        <p14:creationId xmlns:p14="http://schemas.microsoft.com/office/powerpoint/2010/main" val="16260947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64462A6F2766428A83CED44477B780" ma:contentTypeVersion="13" ma:contentTypeDescription="Een nieuw document maken." ma:contentTypeScope="" ma:versionID="a6e50e478b295305b285774296da376e">
  <xsd:schema xmlns:xsd="http://www.w3.org/2001/XMLSchema" xmlns:xs="http://www.w3.org/2001/XMLSchema" xmlns:p="http://schemas.microsoft.com/office/2006/metadata/properties" xmlns:ns2="30ca9d15-ec26-4483-a5fa-2f5413ebbe36" xmlns:ns3="9139c953-b1ed-4a1b-a7ed-d87dbacc6580" targetNamespace="http://schemas.microsoft.com/office/2006/metadata/properties" ma:root="true" ma:fieldsID="37225d792d1ff7755d1b366e2dbf71e2" ns2:_="" ns3:_="">
    <xsd:import namespace="30ca9d15-ec26-4483-a5fa-2f5413ebbe36"/>
    <xsd:import namespace="9139c953-b1ed-4a1b-a7ed-d87dbacc658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a9d15-ec26-4483-a5fa-2f5413ebbe36"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39c953-b1ed-4a1b-a7ed-d87dbacc658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FFF6D6-1FBA-4E21-9F71-A3C7E34EC0B5}">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9139c953-b1ed-4a1b-a7ed-d87dbacc6580"/>
    <ds:schemaRef ds:uri="30ca9d15-ec26-4483-a5fa-2f5413ebbe36"/>
    <ds:schemaRef ds:uri="http://www.w3.org/XML/1998/namespace"/>
  </ds:schemaRefs>
</ds:datastoreItem>
</file>

<file path=customXml/itemProps2.xml><?xml version="1.0" encoding="utf-8"?>
<ds:datastoreItem xmlns:ds="http://schemas.openxmlformats.org/officeDocument/2006/customXml" ds:itemID="{09944AE5-DE06-46F2-8C7E-8E55E0520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a9d15-ec26-4483-a5fa-2f5413ebbe36"/>
    <ds:schemaRef ds:uri="9139c953-b1ed-4a1b-a7ed-d87dbacc65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33D0E1-842F-4899-82AA-5A295A4F4D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736</TotalTime>
  <Words>1287</Words>
  <Application>Microsoft Office PowerPoint</Application>
  <PresentationFormat>A4 (210 x 297 mm)</PresentationFormat>
  <Paragraphs>29</Paragraphs>
  <Slides>2</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Office Theme</vt:lpstr>
      <vt:lpstr>PowerPoint-presentatie</vt:lpstr>
      <vt:lpstr>PowerPoint-presentatie</vt:lpstr>
    </vt:vector>
  </TitlesOfParts>
  <Company>Telethon Kids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Van Mourik</dc:creator>
  <cp:lastModifiedBy>Vincent Gulmans</cp:lastModifiedBy>
  <cp:revision>275</cp:revision>
  <cp:lastPrinted>2021-11-23T17:34:17Z</cp:lastPrinted>
  <dcterms:created xsi:type="dcterms:W3CDTF">2018-08-29T02:03:27Z</dcterms:created>
  <dcterms:modified xsi:type="dcterms:W3CDTF">2022-02-22T14:48:20Z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0x0101006C64462A6F2766428A83CED44477B780</vt:lpwstr>
  </property>
</Properties>
</file>