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8" r:id="rId5"/>
  </p:sldIdLst>
  <p:sldSz cx="6858000" cy="9906000" type="A4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Van Mourik" initials="PVM" lastIdx="3" clrIdx="0">
    <p:extLst>
      <p:ext uri="{19B8F6BF-5375-455C-9EA6-DF929625EA0E}">
        <p15:presenceInfo xmlns:p15="http://schemas.microsoft.com/office/powerpoint/2012/main" userId="S-1-5-21-1982029612-917206853-945835055-35959" providerId="AD"/>
      </p:ext>
    </p:extLst>
  </p:cmAuthor>
  <p:cmAuthor id="2" name="Hilde" initials="H" lastIdx="3" clrIdx="1">
    <p:extLst>
      <p:ext uri="{19B8F6BF-5375-455C-9EA6-DF929625EA0E}">
        <p15:presenceInfo xmlns:p15="http://schemas.microsoft.com/office/powerpoint/2012/main" userId="Hilde" providerId="None"/>
      </p:ext>
    </p:extLst>
  </p:cmAuthor>
  <p:cmAuthor id="3" name="Sophie Osborne" initials="SO" lastIdx="9" clrIdx="2">
    <p:extLst>
      <p:ext uri="{19B8F6BF-5375-455C-9EA6-DF929625EA0E}">
        <p15:presenceInfo xmlns:p15="http://schemas.microsoft.com/office/powerpoint/2012/main" userId="S::sophie.osborne@cf-europe.eu::7e1c5cda-755a-4f3d-bd07-9898bb383484" providerId="AD"/>
      </p:ext>
    </p:extLst>
  </p:cmAuthor>
  <p:cmAuthor id="4" name="Elise" initials="E" lastIdx="1" clrIdx="3">
    <p:extLst>
      <p:ext uri="{19B8F6BF-5375-455C-9EA6-DF929625EA0E}">
        <p15:presenceInfo xmlns:p15="http://schemas.microsoft.com/office/powerpoint/2012/main" userId="S::elise@muco.be::6dcaff44-7e30-408e-a491-e658439783d7" providerId="AD"/>
      </p:ext>
    </p:extLst>
  </p:cmAuthor>
  <p:cmAuthor id="5" name="Elise" initials="E [2]" lastIdx="1" clrIdx="4">
    <p:extLst>
      <p:ext uri="{19B8F6BF-5375-455C-9EA6-DF929625EA0E}">
        <p15:presenceInfo xmlns:p15="http://schemas.microsoft.com/office/powerpoint/2012/main" userId="Elis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4095CC"/>
    <a:srgbClr val="B4C7E7"/>
    <a:srgbClr val="DAE3F3"/>
    <a:srgbClr val="D1DEEF"/>
    <a:srgbClr val="C4D5EB"/>
    <a:srgbClr val="FBDBC1"/>
    <a:srgbClr val="F1862D"/>
    <a:srgbClr val="B43500"/>
    <a:srgbClr val="AF5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65" autoAdjust="0"/>
    <p:restoredTop sz="94937" autoAdjust="0"/>
  </p:normalViewPr>
  <p:slideViewPr>
    <p:cSldViewPr snapToGrid="0">
      <p:cViewPr>
        <p:scale>
          <a:sx n="100" d="100"/>
          <a:sy n="100" d="100"/>
        </p:scale>
        <p:origin x="1240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7F36C19F-F704-4756-BAFE-64234281268B}" type="datetimeFigureOut">
              <a:rPr lang="en-AU" smtClean="0"/>
              <a:t>2/12/2021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1279525"/>
            <a:ext cx="238918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DD4D89E-E72A-4F7A-9E1D-59F7AB37C498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6211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4D89E-E72A-4F7A-9E1D-59F7AB37C498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5438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0CBC-7676-4B5A-A009-61745ED5DEF4}" type="datetimeFigureOut">
              <a:rPr lang="en-AU" smtClean="0"/>
              <a:t>2/12/2021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2E3D-12B5-4EE4-9B49-5614B8A02192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200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0CBC-7676-4B5A-A009-61745ED5DEF4}" type="datetimeFigureOut">
              <a:rPr lang="en-AU" smtClean="0"/>
              <a:t>2/12/2021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2E3D-12B5-4EE4-9B49-5614B8A02192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83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0CBC-7676-4B5A-A009-61745ED5DEF4}" type="datetimeFigureOut">
              <a:rPr lang="en-AU" smtClean="0"/>
              <a:t>2/12/2021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2E3D-12B5-4EE4-9B49-5614B8A02192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0501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0CBC-7676-4B5A-A009-61745ED5DEF4}" type="datetimeFigureOut">
              <a:rPr lang="en-AU" smtClean="0"/>
              <a:t>2/12/2021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2E3D-12B5-4EE4-9B49-5614B8A02192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033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0CBC-7676-4B5A-A009-61745ED5DEF4}" type="datetimeFigureOut">
              <a:rPr lang="en-AU" smtClean="0"/>
              <a:t>2/12/2021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2E3D-12B5-4EE4-9B49-5614B8A02192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302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0CBC-7676-4B5A-A009-61745ED5DEF4}" type="datetimeFigureOut">
              <a:rPr lang="en-AU" smtClean="0"/>
              <a:t>2/12/2021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2E3D-12B5-4EE4-9B49-5614B8A02192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0950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0CBC-7676-4B5A-A009-61745ED5DEF4}" type="datetimeFigureOut">
              <a:rPr lang="en-AU" smtClean="0"/>
              <a:t>2/12/2021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2E3D-12B5-4EE4-9B49-5614B8A02192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117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0CBC-7676-4B5A-A009-61745ED5DEF4}" type="datetimeFigureOut">
              <a:rPr lang="en-AU" smtClean="0"/>
              <a:t>2/12/2021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2E3D-12B5-4EE4-9B49-5614B8A02192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537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0CBC-7676-4B5A-A009-61745ED5DEF4}" type="datetimeFigureOut">
              <a:rPr lang="en-AU" smtClean="0"/>
              <a:t>2/12/2021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2E3D-12B5-4EE4-9B49-5614B8A02192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5289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0CBC-7676-4B5A-A009-61745ED5DEF4}" type="datetimeFigureOut">
              <a:rPr lang="en-AU" smtClean="0"/>
              <a:t>2/12/2021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2E3D-12B5-4EE4-9B49-5614B8A02192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782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0CBC-7676-4B5A-A009-61745ED5DEF4}" type="datetimeFigureOut">
              <a:rPr lang="en-AU" smtClean="0"/>
              <a:t>2/12/2021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2E3D-12B5-4EE4-9B49-5614B8A02192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800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D0CBC-7676-4B5A-A009-61745ED5DEF4}" type="datetimeFigureOut">
              <a:rPr lang="en-AU" smtClean="0"/>
              <a:t>2/12/2021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2E3D-12B5-4EE4-9B49-5614B8A02192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555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3.jpg"/><Relationship Id="rId3" Type="http://schemas.openxmlformats.org/officeDocument/2006/relationships/image" Target="../media/image1.jpg"/><Relationship Id="rId21" Type="http://schemas.openxmlformats.org/officeDocument/2006/relationships/hyperlink" Target="https://www.santhera.com/health-care-professionals/lonodelestat" TargetMode="External"/><Relationship Id="rId7" Type="http://schemas.openxmlformats.org/officeDocument/2006/relationships/image" Target="../media/image4.jpeg"/><Relationship Id="rId12" Type="http://schemas.openxmlformats.org/officeDocument/2006/relationships/image" Target="../media/image9.png"/><Relationship Id="rId1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6" Type="http://schemas.openxmlformats.org/officeDocument/2006/relationships/hyperlink" Target="mailto:HITCF@umcutrecht.nl" TargetMode="External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hyperlink" Target="https://player.vimeo.com/video/249936556" TargetMode="External"/><Relationship Id="rId15" Type="http://schemas.openxmlformats.org/officeDocument/2006/relationships/hyperlink" Target="http://www.hitcf.org/" TargetMode="External"/><Relationship Id="rId10" Type="http://schemas.openxmlformats.org/officeDocument/2006/relationships/image" Target="../media/image7.png"/><Relationship Id="rId19" Type="http://schemas.openxmlformats.org/officeDocument/2006/relationships/image" Target="../media/image14.png"/><Relationship Id="rId4" Type="http://schemas.openxmlformats.org/officeDocument/2006/relationships/image" Target="../media/image2.jpeg"/><Relationship Id="rId9" Type="http://schemas.openxmlformats.org/officeDocument/2006/relationships/image" Target="../media/image6.jpeg"/><Relationship Id="rId14" Type="http://schemas.openxmlformats.org/officeDocument/2006/relationships/image" Target="../media/image11.jpeg"/><Relationship Id="rId22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6858000" cy="340822"/>
          </a:xfrm>
          <a:prstGeom prst="rect">
            <a:avLst/>
          </a:prstGeom>
          <a:solidFill>
            <a:srgbClr val="F1862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777" y="405753"/>
            <a:ext cx="1796060" cy="834788"/>
          </a:xfrm>
          <a:prstGeom prst="rect">
            <a:avLst/>
          </a:prstGeom>
        </p:spPr>
      </p:pic>
      <p:sp>
        <p:nvSpPr>
          <p:cNvPr id="9" name="Titel 1"/>
          <p:cNvSpPr txBox="1">
            <a:spLocks/>
          </p:cNvSpPr>
          <p:nvPr/>
        </p:nvSpPr>
        <p:spPr bwMode="auto">
          <a:xfrm>
            <a:off x="96801" y="340934"/>
            <a:ext cx="7402513" cy="62916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3800" b="1">
                <a:solidFill>
                  <a:schemeClr val="bg1"/>
                </a:solidFill>
              </a:defRPr>
            </a:lvl1pPr>
          </a:lstStyle>
          <a:p>
            <a:pPr lvl="0">
              <a:spcBef>
                <a:spcPct val="0"/>
              </a:spcBef>
              <a:defRPr/>
            </a:pPr>
            <a:r>
              <a:rPr lang="nl-NL" sz="2500" dirty="0">
                <a:solidFill>
                  <a:schemeClr val="tx1"/>
                </a:solidFill>
              </a:rPr>
              <a:t>Boletim informativo HIT-CF Europe</a:t>
            </a:r>
          </a:p>
          <a:p>
            <a:pPr lvl="0">
              <a:spcBef>
                <a:spcPct val="0"/>
              </a:spcBef>
              <a:defRPr/>
            </a:pPr>
            <a:r>
              <a:rPr lang="nl-NL" sz="2000" b="0" dirty="0">
                <a:solidFill>
                  <a:schemeClr val="tx1"/>
                </a:solidFill>
                <a:ea typeface="ＭＳ Ｐゴシック" charset="-128"/>
                <a:cs typeface="ＭＳ Ｐゴシック" charset="-128"/>
              </a:rPr>
              <a:t>Novembro</a:t>
            </a:r>
            <a:r>
              <a:rPr lang="nl-NL" sz="2000" b="0" noProof="0" dirty="0">
                <a:solidFill>
                  <a:schemeClr val="tx1"/>
                </a:solidFill>
                <a:ea typeface="ＭＳ Ｐゴシック" charset="-128"/>
                <a:cs typeface="ＭＳ Ｐゴシック" charset="-128"/>
              </a:rPr>
              <a:t> 2021</a:t>
            </a: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9639941"/>
            <a:ext cx="6858000" cy="266059"/>
          </a:xfrm>
          <a:prstGeom prst="rect">
            <a:avLst/>
          </a:prstGeom>
          <a:solidFill>
            <a:srgbClr val="F1862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395022" y="9659624"/>
            <a:ext cx="819271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30" dirty="0">
                <a:solidFill>
                  <a:schemeClr val="bg1"/>
                </a:solidFill>
              </a:rPr>
              <a:t>Este </a:t>
            </a:r>
            <a:r>
              <a:rPr lang="en-US" sz="830" dirty="0" err="1">
                <a:solidFill>
                  <a:schemeClr val="bg1"/>
                </a:solidFill>
              </a:rPr>
              <a:t>projeto</a:t>
            </a:r>
            <a:r>
              <a:rPr lang="en-US" sz="830" dirty="0">
                <a:solidFill>
                  <a:schemeClr val="bg1"/>
                </a:solidFill>
              </a:rPr>
              <a:t> </a:t>
            </a:r>
            <a:r>
              <a:rPr lang="en-US" sz="830" dirty="0" err="1">
                <a:solidFill>
                  <a:schemeClr val="bg1"/>
                </a:solidFill>
              </a:rPr>
              <a:t>recebeu</a:t>
            </a:r>
            <a:r>
              <a:rPr lang="en-US" sz="830" dirty="0">
                <a:solidFill>
                  <a:schemeClr val="bg1"/>
                </a:solidFill>
              </a:rPr>
              <a:t> </a:t>
            </a:r>
            <a:r>
              <a:rPr lang="en-US" sz="830" dirty="0" err="1">
                <a:solidFill>
                  <a:schemeClr val="bg1"/>
                </a:solidFill>
              </a:rPr>
              <a:t>financiamento</a:t>
            </a:r>
            <a:r>
              <a:rPr lang="en-US" sz="830" dirty="0">
                <a:solidFill>
                  <a:schemeClr val="bg1"/>
                </a:solidFill>
              </a:rPr>
              <a:t> do </a:t>
            </a:r>
            <a:r>
              <a:rPr lang="en-US" sz="830" dirty="0" err="1">
                <a:solidFill>
                  <a:schemeClr val="bg1"/>
                </a:solidFill>
              </a:rPr>
              <a:t>programa</a:t>
            </a:r>
            <a:r>
              <a:rPr lang="en-US" sz="830" dirty="0">
                <a:solidFill>
                  <a:schemeClr val="bg1"/>
                </a:solidFill>
              </a:rPr>
              <a:t> da </a:t>
            </a:r>
            <a:r>
              <a:rPr lang="en-US" sz="830" dirty="0" err="1">
                <a:solidFill>
                  <a:schemeClr val="bg1"/>
                </a:solidFill>
              </a:rPr>
              <a:t>União</a:t>
            </a:r>
            <a:r>
              <a:rPr lang="en-US" sz="830" dirty="0">
                <a:solidFill>
                  <a:schemeClr val="bg1"/>
                </a:solidFill>
              </a:rPr>
              <a:t> </a:t>
            </a:r>
            <a:r>
              <a:rPr lang="en-US" sz="830" dirty="0" err="1">
                <a:solidFill>
                  <a:schemeClr val="bg1"/>
                </a:solidFill>
              </a:rPr>
              <a:t>Europeia</a:t>
            </a:r>
            <a:r>
              <a:rPr lang="en-US" sz="830" dirty="0">
                <a:solidFill>
                  <a:schemeClr val="bg1"/>
                </a:solidFill>
              </a:rPr>
              <a:t>, Horizon 2020, </a:t>
            </a:r>
            <a:r>
              <a:rPr lang="en-US" sz="830" dirty="0" err="1">
                <a:solidFill>
                  <a:schemeClr val="bg1"/>
                </a:solidFill>
              </a:rPr>
              <a:t>ao</a:t>
            </a:r>
            <a:r>
              <a:rPr lang="en-US" sz="830" dirty="0">
                <a:solidFill>
                  <a:schemeClr val="bg1"/>
                </a:solidFill>
              </a:rPr>
              <a:t> </a:t>
            </a:r>
            <a:r>
              <a:rPr lang="en-US" sz="830" dirty="0" err="1">
                <a:solidFill>
                  <a:schemeClr val="bg1"/>
                </a:solidFill>
              </a:rPr>
              <a:t>abrigo</a:t>
            </a:r>
            <a:r>
              <a:rPr lang="en-US" sz="830" dirty="0">
                <a:solidFill>
                  <a:schemeClr val="bg1"/>
                </a:solidFill>
              </a:rPr>
              <a:t> do </a:t>
            </a:r>
            <a:r>
              <a:rPr lang="en-US" sz="830" dirty="0" err="1">
                <a:solidFill>
                  <a:schemeClr val="bg1"/>
                </a:solidFill>
              </a:rPr>
              <a:t>acordo</a:t>
            </a:r>
            <a:r>
              <a:rPr lang="en-US" sz="830" dirty="0">
                <a:solidFill>
                  <a:schemeClr val="bg1"/>
                </a:solidFill>
              </a:rPr>
              <a:t> de </a:t>
            </a:r>
            <a:r>
              <a:rPr lang="en-US" sz="830" dirty="0" err="1">
                <a:solidFill>
                  <a:schemeClr val="bg1"/>
                </a:solidFill>
              </a:rPr>
              <a:t>subvenção</a:t>
            </a:r>
            <a:r>
              <a:rPr lang="en-US" sz="830" dirty="0">
                <a:solidFill>
                  <a:schemeClr val="bg1"/>
                </a:solidFill>
              </a:rPr>
              <a:t> No 755021</a:t>
            </a:r>
          </a:p>
        </p:txBody>
      </p:sp>
      <p:pic>
        <p:nvPicPr>
          <p:cNvPr id="22" name="Afbeelding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2" y="9674666"/>
            <a:ext cx="334920" cy="196608"/>
          </a:xfrm>
          <a:prstGeom prst="rect">
            <a:avLst/>
          </a:prstGeom>
        </p:spPr>
      </p:pic>
      <p:sp>
        <p:nvSpPr>
          <p:cNvPr id="103" name="Rectangle 102"/>
          <p:cNvSpPr/>
          <p:nvPr/>
        </p:nvSpPr>
        <p:spPr>
          <a:xfrm>
            <a:off x="3592152" y="7183473"/>
            <a:ext cx="2042685" cy="54343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1" name="Rectangle 100"/>
          <p:cNvSpPr/>
          <p:nvPr/>
        </p:nvSpPr>
        <p:spPr>
          <a:xfrm>
            <a:off x="4458154" y="7938759"/>
            <a:ext cx="2042683" cy="54343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Rectangle 6">
            <a:hlinkClick r:id="rId5"/>
          </p:cNvPr>
          <p:cNvSpPr/>
          <p:nvPr/>
        </p:nvSpPr>
        <p:spPr>
          <a:xfrm>
            <a:off x="0" y="1255243"/>
            <a:ext cx="6858000" cy="822046"/>
          </a:xfrm>
          <a:prstGeom prst="rect">
            <a:avLst/>
          </a:prstGeom>
          <a:solidFill>
            <a:srgbClr val="F1862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Ins="198000" rtlCol="0" anchor="ctr" anchorCtr="0"/>
          <a:lstStyle/>
          <a:p>
            <a:pPr algn="just"/>
            <a:r>
              <a:rPr lang="en-GB" sz="1150" dirty="0"/>
              <a:t>O </a:t>
            </a:r>
            <a:r>
              <a:rPr lang="en-GB" sz="1150" dirty="0" err="1"/>
              <a:t>projeto</a:t>
            </a:r>
            <a:r>
              <a:rPr lang="en-GB" sz="1150" dirty="0"/>
              <a:t> HIT-CF Europe </a:t>
            </a:r>
            <a:r>
              <a:rPr lang="en-GB" sz="1150" dirty="0" err="1"/>
              <a:t>tem</a:t>
            </a:r>
            <a:r>
              <a:rPr lang="en-GB" sz="1150" dirty="0"/>
              <a:t> por </a:t>
            </a:r>
            <a:r>
              <a:rPr lang="en-GB" sz="1150" dirty="0" err="1"/>
              <a:t>objetivo</a:t>
            </a:r>
            <a:r>
              <a:rPr lang="en-GB" sz="1150" dirty="0"/>
              <a:t> </a:t>
            </a:r>
            <a:r>
              <a:rPr lang="en-GB" sz="1150" dirty="0" err="1"/>
              <a:t>providenciar</a:t>
            </a:r>
            <a:r>
              <a:rPr lang="en-GB" sz="1150" dirty="0"/>
              <a:t> </a:t>
            </a:r>
            <a:r>
              <a:rPr lang="en-GB" sz="1150" dirty="0" err="1"/>
              <a:t>novas</a:t>
            </a:r>
            <a:r>
              <a:rPr lang="en-GB" sz="1150" dirty="0"/>
              <a:t> </a:t>
            </a:r>
            <a:r>
              <a:rPr lang="en-GB" sz="1150" dirty="0" err="1"/>
              <a:t>opções</a:t>
            </a:r>
            <a:r>
              <a:rPr lang="en-GB" sz="1150" dirty="0"/>
              <a:t> </a:t>
            </a:r>
            <a:r>
              <a:rPr lang="en-GB" sz="1150" dirty="0" err="1"/>
              <a:t>terapêuticas</a:t>
            </a:r>
            <a:r>
              <a:rPr lang="en-GB" sz="1150" dirty="0"/>
              <a:t> a </a:t>
            </a:r>
            <a:r>
              <a:rPr lang="en-GB" sz="1150" dirty="0" err="1"/>
              <a:t>pessoas</a:t>
            </a:r>
            <a:r>
              <a:rPr lang="en-GB" sz="1150" dirty="0"/>
              <a:t> com Fibrose </a:t>
            </a:r>
            <a:r>
              <a:rPr lang="en-GB" sz="1150" dirty="0" err="1"/>
              <a:t>Quística</a:t>
            </a:r>
            <a:r>
              <a:rPr lang="en-GB" sz="1150" dirty="0"/>
              <a:t> (FQ) e </a:t>
            </a:r>
            <a:r>
              <a:rPr lang="en-GB" sz="1150" dirty="0" err="1"/>
              <a:t>perfis</a:t>
            </a:r>
            <a:r>
              <a:rPr lang="en-GB" sz="1150" dirty="0"/>
              <a:t> </a:t>
            </a:r>
            <a:r>
              <a:rPr lang="en-GB" sz="1150" dirty="0" err="1"/>
              <a:t>genéticos</a:t>
            </a:r>
            <a:r>
              <a:rPr lang="en-GB" sz="1150" dirty="0"/>
              <a:t> ultra-</a:t>
            </a:r>
            <a:r>
              <a:rPr lang="en-GB" sz="1150" dirty="0" err="1"/>
              <a:t>raros</a:t>
            </a:r>
            <a:r>
              <a:rPr lang="en-GB" sz="1150" dirty="0"/>
              <a:t>. </a:t>
            </a:r>
            <a:r>
              <a:rPr lang="en-US" sz="1150" dirty="0" err="1"/>
              <a:t>Através</a:t>
            </a:r>
            <a:r>
              <a:rPr lang="en-US" sz="1150" dirty="0"/>
              <a:t> da </a:t>
            </a:r>
            <a:r>
              <a:rPr lang="en-US" sz="1150" dirty="0" err="1"/>
              <a:t>colaboração</a:t>
            </a:r>
            <a:r>
              <a:rPr lang="en-US" sz="1150" dirty="0"/>
              <a:t> com </a:t>
            </a:r>
            <a:r>
              <a:rPr lang="en-US" sz="1150" dirty="0" err="1"/>
              <a:t>empresas</a:t>
            </a:r>
            <a:r>
              <a:rPr lang="en-US" sz="1150" dirty="0"/>
              <a:t> </a:t>
            </a:r>
            <a:r>
              <a:rPr lang="en-US" sz="1150" dirty="0" err="1"/>
              <a:t>farmacêuticas</a:t>
            </a:r>
            <a:r>
              <a:rPr lang="en-US" sz="1150" dirty="0"/>
              <a:t>, o </a:t>
            </a:r>
            <a:r>
              <a:rPr lang="en-US" sz="1150" dirty="0" err="1"/>
              <a:t>projeto</a:t>
            </a:r>
            <a:r>
              <a:rPr lang="en-US" sz="1150" dirty="0"/>
              <a:t> </a:t>
            </a:r>
            <a:r>
              <a:rPr lang="en-US" sz="1150" dirty="0" err="1"/>
              <a:t>irá</a:t>
            </a:r>
            <a:r>
              <a:rPr lang="en-US" sz="1150" dirty="0"/>
              <a:t> </a:t>
            </a:r>
            <a:r>
              <a:rPr lang="en-US" sz="1150" dirty="0" err="1"/>
              <a:t>avaliar</a:t>
            </a:r>
            <a:r>
              <a:rPr lang="en-US" sz="1150" dirty="0"/>
              <a:t> a </a:t>
            </a:r>
            <a:r>
              <a:rPr lang="en-US" sz="1150" dirty="0" err="1"/>
              <a:t>eficácia</a:t>
            </a:r>
            <a:r>
              <a:rPr lang="en-US" sz="1150" dirty="0"/>
              <a:t> e </a:t>
            </a:r>
            <a:r>
              <a:rPr lang="en-US" sz="1150" dirty="0" err="1"/>
              <a:t>segurança</a:t>
            </a:r>
            <a:r>
              <a:rPr lang="en-US" sz="1150" dirty="0"/>
              <a:t> de </a:t>
            </a:r>
            <a:r>
              <a:rPr lang="en-US" sz="1150" dirty="0" err="1"/>
              <a:t>medicamentos</a:t>
            </a:r>
            <a:r>
              <a:rPr lang="en-US" sz="1150" dirty="0"/>
              <a:t> </a:t>
            </a:r>
            <a:r>
              <a:rPr lang="en-US" sz="1150" dirty="0" err="1"/>
              <a:t>candidatos</a:t>
            </a:r>
            <a:r>
              <a:rPr lang="en-US" sz="1150" dirty="0"/>
              <a:t> </a:t>
            </a:r>
            <a:r>
              <a:rPr lang="en-US" sz="1150" dirty="0" err="1"/>
              <a:t>em</a:t>
            </a:r>
            <a:r>
              <a:rPr lang="en-US" sz="1150" dirty="0"/>
              <a:t> </a:t>
            </a:r>
            <a:r>
              <a:rPr lang="en-US" sz="1150" dirty="0" err="1"/>
              <a:t>pacientes</a:t>
            </a:r>
            <a:r>
              <a:rPr lang="en-US" sz="1150" dirty="0"/>
              <a:t> </a:t>
            </a:r>
            <a:r>
              <a:rPr lang="en-US" sz="1150" dirty="0" err="1"/>
              <a:t>selecionados</a:t>
            </a:r>
            <a:r>
              <a:rPr lang="en-US" sz="1150" dirty="0"/>
              <a:t> </a:t>
            </a:r>
            <a:r>
              <a:rPr lang="en-US" sz="1150" dirty="0" err="1"/>
              <a:t>através</a:t>
            </a:r>
            <a:r>
              <a:rPr lang="en-US" sz="1150" dirty="0"/>
              <a:t> de testes </a:t>
            </a:r>
            <a:r>
              <a:rPr lang="en-US" sz="1150" dirty="0" err="1"/>
              <a:t>preliminares</a:t>
            </a:r>
            <a:r>
              <a:rPr lang="en-US" sz="1150" dirty="0"/>
              <a:t> </a:t>
            </a:r>
            <a:r>
              <a:rPr lang="en-US" sz="1150" dirty="0" err="1"/>
              <a:t>laboratoriais</a:t>
            </a:r>
            <a:r>
              <a:rPr lang="en-US" sz="1150" dirty="0"/>
              <a:t> com </a:t>
            </a:r>
            <a:r>
              <a:rPr lang="en-US" sz="1150" dirty="0" err="1"/>
              <a:t>recurso</a:t>
            </a:r>
            <a:r>
              <a:rPr lang="en-US" sz="1150" dirty="0"/>
              <a:t> </a:t>
            </a:r>
            <a:r>
              <a:rPr lang="en-US" sz="1150" dirty="0" err="1"/>
              <a:t>aos</a:t>
            </a:r>
            <a:r>
              <a:rPr lang="en-US" sz="1150" dirty="0"/>
              <a:t> </a:t>
            </a:r>
            <a:r>
              <a:rPr lang="en-US" sz="1150" dirty="0" err="1"/>
              <a:t>seus</a:t>
            </a:r>
            <a:r>
              <a:rPr lang="en-US" sz="1150" dirty="0"/>
              <a:t> mini-</a:t>
            </a:r>
            <a:r>
              <a:rPr lang="en-US" sz="1150" dirty="0" err="1"/>
              <a:t>intestinos</a:t>
            </a:r>
            <a:r>
              <a:rPr lang="en-US" sz="1150" dirty="0"/>
              <a:t> – </a:t>
            </a:r>
            <a:r>
              <a:rPr lang="en-US" sz="1150" dirty="0" err="1"/>
              <a:t>também</a:t>
            </a:r>
            <a:r>
              <a:rPr lang="en-US" sz="1150" dirty="0"/>
              <a:t> </a:t>
            </a:r>
            <a:r>
              <a:rPr lang="en-US" sz="1150" dirty="0" err="1"/>
              <a:t>denominados</a:t>
            </a:r>
            <a:r>
              <a:rPr lang="en-US" sz="1150" dirty="0"/>
              <a:t> de </a:t>
            </a:r>
            <a:r>
              <a:rPr lang="en-US" sz="1150" dirty="0" err="1"/>
              <a:t>organóides</a:t>
            </a:r>
            <a:r>
              <a:rPr lang="en-US" sz="1150" dirty="0"/>
              <a:t>.</a:t>
            </a:r>
            <a:endParaRPr lang="en-AU" sz="1150" dirty="0">
              <a:solidFill>
                <a:schemeClr val="bg1"/>
              </a:solidFill>
            </a:endParaRPr>
          </a:p>
        </p:txBody>
      </p:sp>
      <p:pic>
        <p:nvPicPr>
          <p:cNvPr id="41" name="Afbeelding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3" y="9327904"/>
            <a:ext cx="542784" cy="250775"/>
          </a:xfrm>
          <a:prstGeom prst="rect">
            <a:avLst/>
          </a:prstGeom>
        </p:spPr>
      </p:pic>
      <p:pic>
        <p:nvPicPr>
          <p:cNvPr id="42" name="Afbeelding 4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24" y="9291980"/>
            <a:ext cx="422977" cy="333306"/>
          </a:xfrm>
          <a:prstGeom prst="rect">
            <a:avLst/>
          </a:prstGeom>
        </p:spPr>
      </p:pic>
      <p:pic>
        <p:nvPicPr>
          <p:cNvPr id="44" name="Afbeelding 4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740" y="9376798"/>
            <a:ext cx="537601" cy="178386"/>
          </a:xfrm>
          <a:prstGeom prst="rect">
            <a:avLst/>
          </a:prstGeom>
        </p:spPr>
      </p:pic>
      <p:pic>
        <p:nvPicPr>
          <p:cNvPr id="45" name="Afbeelding 44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21" r="14998" b="39975"/>
          <a:stretch/>
        </p:blipFill>
        <p:spPr>
          <a:xfrm>
            <a:off x="3810998" y="9339480"/>
            <a:ext cx="585271" cy="240323"/>
          </a:xfrm>
          <a:prstGeom prst="rect">
            <a:avLst/>
          </a:prstGeom>
        </p:spPr>
      </p:pic>
      <p:pic>
        <p:nvPicPr>
          <p:cNvPr id="46" name="Afbeelding 45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/>
          <a:stretch/>
        </p:blipFill>
        <p:spPr>
          <a:xfrm>
            <a:off x="4497921" y="9292232"/>
            <a:ext cx="660043" cy="372917"/>
          </a:xfrm>
          <a:prstGeom prst="rect">
            <a:avLst/>
          </a:prstGeom>
        </p:spPr>
      </p:pic>
      <p:pic>
        <p:nvPicPr>
          <p:cNvPr id="47" name="Afbeelding 4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626" y="9209894"/>
            <a:ext cx="806393" cy="537595"/>
          </a:xfrm>
          <a:prstGeom prst="rect">
            <a:avLst/>
          </a:prstGeom>
        </p:spPr>
      </p:pic>
      <p:pic>
        <p:nvPicPr>
          <p:cNvPr id="50" name="Afbeelding 4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555" y="9384085"/>
            <a:ext cx="866528" cy="148547"/>
          </a:xfrm>
          <a:prstGeom prst="rect">
            <a:avLst/>
          </a:prstGeom>
        </p:spPr>
      </p:pic>
      <p:pic>
        <p:nvPicPr>
          <p:cNvPr id="164" name="Afbeelding 163"/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244" y="2075132"/>
            <a:ext cx="6700838" cy="96712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361" y="2486456"/>
            <a:ext cx="714279" cy="361839"/>
          </a:xfrm>
          <a:prstGeom prst="rect">
            <a:avLst/>
          </a:prstGeom>
        </p:spPr>
      </p:pic>
      <p:pic>
        <p:nvPicPr>
          <p:cNvPr id="165" name="Afbeelding 164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528" y="2479893"/>
            <a:ext cx="714279" cy="361839"/>
          </a:xfrm>
          <a:prstGeom prst="rect">
            <a:avLst/>
          </a:prstGeom>
        </p:spPr>
      </p:pic>
      <p:pic>
        <p:nvPicPr>
          <p:cNvPr id="166" name="Afbeelding 165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087" y="2439550"/>
            <a:ext cx="714279" cy="361839"/>
          </a:xfrm>
          <a:prstGeom prst="rect">
            <a:avLst/>
          </a:prstGeom>
        </p:spPr>
      </p:pic>
      <p:sp>
        <p:nvSpPr>
          <p:cNvPr id="52" name="Rectangle 11"/>
          <p:cNvSpPr/>
          <p:nvPr/>
        </p:nvSpPr>
        <p:spPr>
          <a:xfrm>
            <a:off x="883072" y="9160389"/>
            <a:ext cx="5284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900" b="1" dirty="0">
                <a:solidFill>
                  <a:sysClr val="windowText" lastClr="000000"/>
                </a:solidFill>
              </a:rPr>
              <a:t>Para </a:t>
            </a:r>
            <a:r>
              <a:rPr lang="en-AU" sz="900" b="1" dirty="0" err="1">
                <a:solidFill>
                  <a:sysClr val="windowText" lastClr="000000"/>
                </a:solidFill>
              </a:rPr>
              <a:t>saber</a:t>
            </a:r>
            <a:r>
              <a:rPr lang="en-AU" sz="900" b="1" dirty="0">
                <a:solidFill>
                  <a:sysClr val="windowText" lastClr="000000"/>
                </a:solidFill>
              </a:rPr>
              <a:t> </a:t>
            </a:r>
            <a:r>
              <a:rPr lang="en-AU" sz="900" b="1" dirty="0" err="1">
                <a:solidFill>
                  <a:sysClr val="windowText" lastClr="000000"/>
                </a:solidFill>
              </a:rPr>
              <a:t>mais</a:t>
            </a:r>
            <a:r>
              <a:rPr lang="en-AU" sz="900" b="1" dirty="0">
                <a:solidFill>
                  <a:sysClr val="windowText" lastClr="000000"/>
                </a:solidFill>
              </a:rPr>
              <a:t> </a:t>
            </a:r>
            <a:r>
              <a:rPr lang="en-AU" sz="900" b="1" dirty="0" err="1">
                <a:solidFill>
                  <a:sysClr val="windowText" lastClr="000000"/>
                </a:solidFill>
              </a:rPr>
              <a:t>sobre</a:t>
            </a:r>
            <a:r>
              <a:rPr lang="en-AU" sz="900" b="1" dirty="0">
                <a:solidFill>
                  <a:sysClr val="windowText" lastClr="000000"/>
                </a:solidFill>
              </a:rPr>
              <a:t> o </a:t>
            </a:r>
            <a:r>
              <a:rPr lang="en-AU" sz="900" b="1" dirty="0" err="1">
                <a:solidFill>
                  <a:sysClr val="windowText" lastClr="000000"/>
                </a:solidFill>
              </a:rPr>
              <a:t>projeto</a:t>
            </a:r>
            <a:r>
              <a:rPr lang="en-AU" sz="900" b="1" dirty="0">
                <a:solidFill>
                  <a:sysClr val="windowText" lastClr="000000"/>
                </a:solidFill>
              </a:rPr>
              <a:t> HIT-CF, </a:t>
            </a:r>
            <a:r>
              <a:rPr lang="en-AU" sz="900" b="1" dirty="0" err="1">
                <a:solidFill>
                  <a:sysClr val="windowText" lastClr="000000"/>
                </a:solidFill>
              </a:rPr>
              <a:t>visite</a:t>
            </a:r>
            <a:r>
              <a:rPr lang="en-AU" sz="900" b="1" dirty="0">
                <a:solidFill>
                  <a:sysClr val="windowText" lastClr="000000"/>
                </a:solidFill>
              </a:rPr>
              <a:t> </a:t>
            </a:r>
            <a:r>
              <a:rPr lang="en-AU" sz="900" b="1" dirty="0">
                <a:solidFill>
                  <a:srgbClr val="F1862D"/>
                </a:solidFill>
                <a:hlinkClick r:id="rId15"/>
              </a:rPr>
              <a:t>www.hitcf.org</a:t>
            </a:r>
            <a:r>
              <a:rPr lang="en-AU" sz="900" b="1" dirty="0">
                <a:solidFill>
                  <a:srgbClr val="F1862D"/>
                </a:solidFill>
              </a:rPr>
              <a:t> </a:t>
            </a:r>
            <a:r>
              <a:rPr lang="en-AU" sz="900" b="1" dirty="0" err="1">
                <a:solidFill>
                  <a:sysClr val="windowText" lastClr="000000"/>
                </a:solidFill>
              </a:rPr>
              <a:t>ou</a:t>
            </a:r>
            <a:r>
              <a:rPr lang="en-AU" sz="900" b="1" dirty="0">
                <a:solidFill>
                  <a:sysClr val="windowText" lastClr="000000"/>
                </a:solidFill>
              </a:rPr>
              <a:t> </a:t>
            </a:r>
            <a:r>
              <a:rPr lang="en-AU" sz="900" b="1" dirty="0" err="1">
                <a:solidFill>
                  <a:sysClr val="windowText" lastClr="000000"/>
                </a:solidFill>
              </a:rPr>
              <a:t>envie</a:t>
            </a:r>
            <a:r>
              <a:rPr lang="en-AU" sz="900" b="1" dirty="0">
                <a:solidFill>
                  <a:sysClr val="windowText" lastClr="000000"/>
                </a:solidFill>
              </a:rPr>
              <a:t> e-mail para </a:t>
            </a:r>
            <a:r>
              <a:rPr lang="en-AU" sz="900" b="1" dirty="0">
                <a:solidFill>
                  <a:sysClr val="windowText" lastClr="000000"/>
                </a:solidFill>
                <a:hlinkClick r:id="rId16"/>
              </a:rPr>
              <a:t>HITCF@umcutrecht.nl</a:t>
            </a:r>
            <a:endParaRPr lang="en-AU" sz="900" b="1" dirty="0">
              <a:solidFill>
                <a:sysClr val="windowText" lastClr="000000"/>
              </a:solidFill>
            </a:endParaRPr>
          </a:p>
          <a:p>
            <a:endParaRPr lang="en-AU" sz="900" b="1" i="0" dirty="0">
              <a:solidFill>
                <a:schemeClr val="bg1"/>
              </a:solidFill>
              <a:effectLst/>
            </a:endParaRPr>
          </a:p>
        </p:txBody>
      </p:sp>
      <p:sp>
        <p:nvSpPr>
          <p:cNvPr id="61" name="Tekstvak 60">
            <a:extLst>
              <a:ext uri="{FF2B5EF4-FFF2-40B4-BE49-F238E27FC236}">
                <a16:creationId xmlns:a16="http://schemas.microsoft.com/office/drawing/2014/main" id="{FF379BB9-0CC1-4906-A6CE-89974BDE340F}"/>
              </a:ext>
            </a:extLst>
          </p:cNvPr>
          <p:cNvSpPr txBox="1"/>
          <p:nvPr/>
        </p:nvSpPr>
        <p:spPr>
          <a:xfrm>
            <a:off x="2534869" y="3046157"/>
            <a:ext cx="43500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050" dirty="0" err="1"/>
              <a:t>Após</a:t>
            </a:r>
            <a:r>
              <a:rPr lang="en-GB" sz="1050" dirty="0"/>
              <a:t> </a:t>
            </a:r>
            <a:r>
              <a:rPr lang="en-GB" sz="1050" dirty="0" err="1"/>
              <a:t>dois</a:t>
            </a:r>
            <a:r>
              <a:rPr lang="en-GB" sz="1050" dirty="0"/>
              <a:t> </a:t>
            </a:r>
            <a:r>
              <a:rPr lang="en-GB" sz="1050" dirty="0" err="1"/>
              <a:t>anos</a:t>
            </a:r>
            <a:r>
              <a:rPr lang="en-GB" sz="1050" dirty="0"/>
              <a:t> de </a:t>
            </a:r>
            <a:r>
              <a:rPr lang="en-GB" sz="1050" dirty="0" err="1"/>
              <a:t>reuniões</a:t>
            </a:r>
            <a:r>
              <a:rPr lang="en-GB" sz="1050" dirty="0"/>
              <a:t> </a:t>
            </a:r>
            <a:r>
              <a:rPr lang="en-GB" sz="1050" dirty="0" err="1"/>
              <a:t>virtuais</a:t>
            </a:r>
            <a:r>
              <a:rPr lang="en-GB" sz="1050" dirty="0"/>
              <a:t>, o </a:t>
            </a:r>
            <a:r>
              <a:rPr lang="en-GB" sz="1050" dirty="0" err="1"/>
              <a:t>consórcio</a:t>
            </a:r>
            <a:r>
              <a:rPr lang="en-GB" sz="1050" dirty="0"/>
              <a:t> HIT-CF </a:t>
            </a:r>
            <a:r>
              <a:rPr lang="en-GB" sz="1050" dirty="0" err="1"/>
              <a:t>reuniu</a:t>
            </a:r>
            <a:r>
              <a:rPr lang="en-GB" sz="1050" dirty="0"/>
              <a:t>, </a:t>
            </a:r>
            <a:r>
              <a:rPr lang="en-GB" sz="1050" dirty="0" err="1"/>
              <a:t>presencialmente</a:t>
            </a:r>
            <a:r>
              <a:rPr lang="en-GB" sz="1050" dirty="0"/>
              <a:t>, </a:t>
            </a:r>
            <a:r>
              <a:rPr lang="en-GB" sz="1050" dirty="0" err="1"/>
              <a:t>nos</a:t>
            </a:r>
            <a:r>
              <a:rPr lang="en-GB" sz="1050" dirty="0"/>
              <a:t> </a:t>
            </a:r>
            <a:r>
              <a:rPr lang="en-GB" sz="1050" dirty="0" err="1"/>
              <a:t>dias</a:t>
            </a:r>
            <a:r>
              <a:rPr lang="en-GB" sz="1050" dirty="0"/>
              <a:t> 14 e 15 de </a:t>
            </a:r>
            <a:r>
              <a:rPr lang="en-GB" sz="1050" dirty="0" err="1"/>
              <a:t>Outubro</a:t>
            </a:r>
            <a:r>
              <a:rPr lang="en-GB" sz="1050" dirty="0"/>
              <a:t>, </a:t>
            </a:r>
            <a:r>
              <a:rPr lang="en-GB" sz="1050" dirty="0" err="1"/>
              <a:t>em</a:t>
            </a:r>
            <a:r>
              <a:rPr lang="en-GB" sz="1050" dirty="0"/>
              <a:t> </a:t>
            </a:r>
            <a:r>
              <a:rPr lang="en-GB" sz="1050" dirty="0" err="1"/>
              <a:t>Bruxelas</a:t>
            </a:r>
            <a:r>
              <a:rPr lang="en-GB" sz="1050" dirty="0"/>
              <a:t>. Com </a:t>
            </a:r>
            <a:r>
              <a:rPr lang="en-GB" sz="1050" dirty="0" err="1"/>
              <a:t>este</a:t>
            </a:r>
            <a:r>
              <a:rPr lang="en-GB" sz="1050" dirty="0"/>
              <a:t> </a:t>
            </a:r>
            <a:r>
              <a:rPr lang="en-GB" sz="1050" dirty="0" err="1"/>
              <a:t>boletim</a:t>
            </a:r>
            <a:r>
              <a:rPr lang="en-GB" sz="1050" dirty="0"/>
              <a:t> </a:t>
            </a:r>
            <a:r>
              <a:rPr lang="en-GB" sz="1050" dirty="0" err="1"/>
              <a:t>informativo</a:t>
            </a:r>
            <a:r>
              <a:rPr lang="en-GB" sz="1050" dirty="0"/>
              <a:t>, </a:t>
            </a:r>
            <a:r>
              <a:rPr lang="en-GB" sz="1050" dirty="0" err="1"/>
              <a:t>queremos</a:t>
            </a:r>
            <a:r>
              <a:rPr lang="en-GB" sz="1050" dirty="0"/>
              <a:t> </a:t>
            </a:r>
            <a:r>
              <a:rPr lang="en-GB" sz="1050" dirty="0" err="1"/>
              <a:t>informá</a:t>
            </a:r>
            <a:r>
              <a:rPr lang="en-GB" sz="1050" dirty="0"/>
              <a:t>-lo do </a:t>
            </a:r>
            <a:r>
              <a:rPr lang="en-GB" sz="1050" dirty="0" err="1"/>
              <a:t>estado</a:t>
            </a:r>
            <a:r>
              <a:rPr lang="en-GB" sz="1050" dirty="0"/>
              <a:t> </a:t>
            </a:r>
            <a:r>
              <a:rPr lang="en-GB" sz="1050" dirty="0" err="1"/>
              <a:t>atual</a:t>
            </a:r>
            <a:r>
              <a:rPr lang="en-GB" sz="1050" dirty="0"/>
              <a:t> do </a:t>
            </a:r>
            <a:r>
              <a:rPr lang="en-GB" sz="1050" dirty="0" err="1"/>
              <a:t>projeto</a:t>
            </a:r>
            <a:r>
              <a:rPr lang="en-GB" sz="1050" dirty="0"/>
              <a:t> HIT-CF. </a:t>
            </a:r>
            <a:r>
              <a:rPr lang="en-GB" sz="1050" dirty="0" err="1"/>
              <a:t>Apesar</a:t>
            </a:r>
            <a:r>
              <a:rPr lang="en-GB" sz="1050" dirty="0"/>
              <a:t> da </a:t>
            </a:r>
            <a:r>
              <a:rPr lang="en-GB" sz="1050" dirty="0" err="1"/>
              <a:t>pandemia</a:t>
            </a:r>
            <a:r>
              <a:rPr lang="en-GB" sz="1050" dirty="0"/>
              <a:t> COVID-19 e de </a:t>
            </a:r>
            <a:r>
              <a:rPr lang="en-GB" sz="1050" dirty="0" err="1"/>
              <a:t>atrasos</a:t>
            </a:r>
            <a:r>
              <a:rPr lang="en-GB" sz="1050" dirty="0"/>
              <a:t> </a:t>
            </a:r>
            <a:r>
              <a:rPr lang="en-GB" sz="1050" dirty="0" err="1"/>
              <a:t>relacionados</a:t>
            </a:r>
            <a:r>
              <a:rPr lang="en-GB" sz="1050" dirty="0"/>
              <a:t> com a </a:t>
            </a:r>
            <a:r>
              <a:rPr lang="en-GB" sz="1050" dirty="0" err="1"/>
              <a:t>indústria</a:t>
            </a:r>
            <a:r>
              <a:rPr lang="en-GB" sz="1050" dirty="0"/>
              <a:t>, </a:t>
            </a:r>
            <a:r>
              <a:rPr lang="en-GB" sz="1050" dirty="0" err="1"/>
              <a:t>reportamos</a:t>
            </a:r>
            <a:r>
              <a:rPr lang="en-GB" sz="1050" dirty="0"/>
              <a:t> que</a:t>
            </a:r>
            <a:r>
              <a:rPr lang="en-GB" sz="1050" b="1" dirty="0"/>
              <a:t> </a:t>
            </a:r>
            <a:r>
              <a:rPr lang="en-GB" sz="1050" b="1" dirty="0" err="1"/>
              <a:t>importantes</a:t>
            </a:r>
            <a:r>
              <a:rPr lang="en-GB" sz="1050" b="1" dirty="0"/>
              <a:t> </a:t>
            </a:r>
            <a:r>
              <a:rPr lang="en-GB" sz="1050" b="1" dirty="0" err="1"/>
              <a:t>passos</a:t>
            </a:r>
            <a:r>
              <a:rPr lang="en-GB" sz="1050" b="1" dirty="0"/>
              <a:t> </a:t>
            </a:r>
            <a:r>
              <a:rPr lang="en-GB" sz="1050" b="1" dirty="0" err="1"/>
              <a:t>já</a:t>
            </a:r>
            <a:r>
              <a:rPr lang="en-GB" sz="1050" b="1" dirty="0"/>
              <a:t> </a:t>
            </a:r>
            <a:r>
              <a:rPr lang="en-GB" sz="1050" b="1" dirty="0" err="1"/>
              <a:t>foram</a:t>
            </a:r>
            <a:r>
              <a:rPr lang="en-GB" sz="1050" b="1" dirty="0"/>
              <a:t> dados</a:t>
            </a:r>
            <a:r>
              <a:rPr lang="en-GB" sz="1050" dirty="0"/>
              <a:t>. 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F6593B30-2732-4F06-BD60-27E769FC4C48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671" y="9260684"/>
            <a:ext cx="442314" cy="369332"/>
          </a:xfrm>
          <a:prstGeom prst="rect">
            <a:avLst/>
          </a:prstGeom>
        </p:spPr>
      </p:pic>
      <p:pic>
        <p:nvPicPr>
          <p:cNvPr id="14" name="Afbeelding 13" descr="Afbeelding met persoon, binnen, vloer, groep&#10;&#10;Automatisch gegenereerde beschrijving">
            <a:extLst>
              <a:ext uri="{FF2B5EF4-FFF2-40B4-BE49-F238E27FC236}">
                <a16:creationId xmlns:a16="http://schemas.microsoft.com/office/drawing/2014/main" id="{C8060CDF-2131-46B4-8CB6-42452081748B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42" b="9171"/>
          <a:stretch/>
        </p:blipFill>
        <p:spPr>
          <a:xfrm>
            <a:off x="60102" y="3089570"/>
            <a:ext cx="2429308" cy="1481061"/>
          </a:xfrm>
          <a:prstGeom prst="rect">
            <a:avLst/>
          </a:prstGeom>
        </p:spPr>
      </p:pic>
      <p:sp>
        <p:nvSpPr>
          <p:cNvPr id="57" name="Rounded Rectangle 14">
            <a:extLst>
              <a:ext uri="{FF2B5EF4-FFF2-40B4-BE49-F238E27FC236}">
                <a16:creationId xmlns:a16="http://schemas.microsoft.com/office/drawing/2014/main" id="{2851D714-A65E-4064-B8F1-ED21B1D90DE3}"/>
              </a:ext>
            </a:extLst>
          </p:cNvPr>
          <p:cNvSpPr/>
          <p:nvPr/>
        </p:nvSpPr>
        <p:spPr>
          <a:xfrm>
            <a:off x="2525328" y="3757037"/>
            <a:ext cx="4270857" cy="546293"/>
          </a:xfrm>
          <a:prstGeom prst="roundRect">
            <a:avLst>
              <a:gd name="adj" fmla="val 296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i="1" dirty="0">
                <a:solidFill>
                  <a:schemeClr val="accent2"/>
                </a:solidFill>
              </a:rPr>
              <a:t>FAIR Therapeutics </a:t>
            </a:r>
            <a:r>
              <a:rPr lang="en-GB" sz="1400" b="1" dirty="0" err="1">
                <a:solidFill>
                  <a:schemeClr val="accent2"/>
                </a:solidFill>
              </a:rPr>
              <a:t>assumiu</a:t>
            </a:r>
            <a:r>
              <a:rPr lang="en-GB" sz="1400" b="1" dirty="0">
                <a:solidFill>
                  <a:schemeClr val="accent2"/>
                </a:solidFill>
              </a:rPr>
              <a:t> o </a:t>
            </a:r>
            <a:r>
              <a:rPr lang="en-GB" sz="1400" b="1" dirty="0" err="1">
                <a:solidFill>
                  <a:schemeClr val="accent2"/>
                </a:solidFill>
              </a:rPr>
              <a:t>papel</a:t>
            </a:r>
            <a:r>
              <a:rPr lang="en-GB" sz="1400" b="1" dirty="0">
                <a:solidFill>
                  <a:schemeClr val="accent2"/>
                </a:solidFill>
              </a:rPr>
              <a:t> da </a:t>
            </a:r>
            <a:r>
              <a:rPr lang="en-GB" sz="1400" b="1" i="1" dirty="0" err="1">
                <a:solidFill>
                  <a:schemeClr val="accent2"/>
                </a:solidFill>
              </a:rPr>
              <a:t>Proteostasis</a:t>
            </a:r>
            <a:r>
              <a:rPr lang="en-GB" sz="1400" b="1" dirty="0">
                <a:solidFill>
                  <a:schemeClr val="accent2"/>
                </a:solidFill>
              </a:rPr>
              <a:t> no </a:t>
            </a:r>
            <a:r>
              <a:rPr lang="en-GB" sz="1400" b="1" dirty="0" err="1">
                <a:solidFill>
                  <a:schemeClr val="accent2"/>
                </a:solidFill>
              </a:rPr>
              <a:t>ensaio</a:t>
            </a:r>
            <a:r>
              <a:rPr lang="en-GB" sz="1400" b="1" dirty="0">
                <a:solidFill>
                  <a:schemeClr val="accent2"/>
                </a:solidFill>
              </a:rPr>
              <a:t> CHOICES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F337A8C2-4BC8-453F-B6CC-A0659D52AF72}"/>
              </a:ext>
            </a:extLst>
          </p:cNvPr>
          <p:cNvSpPr txBox="1"/>
          <p:nvPr/>
        </p:nvSpPr>
        <p:spPr>
          <a:xfrm>
            <a:off x="2529214" y="4146938"/>
            <a:ext cx="431377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50" dirty="0"/>
              <a:t>No </a:t>
            </a:r>
            <a:r>
              <a:rPr lang="en-GB" sz="1050" dirty="0" err="1"/>
              <a:t>ano</a:t>
            </a:r>
            <a:r>
              <a:rPr lang="en-GB" sz="1050" dirty="0"/>
              <a:t> </a:t>
            </a:r>
            <a:r>
              <a:rPr lang="en-GB" sz="1050" dirty="0" err="1"/>
              <a:t>passado</a:t>
            </a:r>
            <a:r>
              <a:rPr lang="en-GB" sz="1050" dirty="0"/>
              <a:t>, o </a:t>
            </a:r>
            <a:r>
              <a:rPr lang="en-GB" sz="1050" dirty="0" err="1"/>
              <a:t>ensaio</a:t>
            </a:r>
            <a:r>
              <a:rPr lang="en-GB" sz="1050" dirty="0"/>
              <a:t> CHOICES </a:t>
            </a:r>
            <a:r>
              <a:rPr lang="en-GB" sz="1050" dirty="0" err="1"/>
              <a:t>esteve</a:t>
            </a:r>
            <a:r>
              <a:rPr lang="en-GB" sz="1050" dirty="0"/>
              <a:t> </a:t>
            </a:r>
            <a:r>
              <a:rPr lang="en-GB" sz="1050" dirty="0" err="1"/>
              <a:t>em</a:t>
            </a:r>
            <a:r>
              <a:rPr lang="en-GB" sz="1050" dirty="0"/>
              <a:t> </a:t>
            </a:r>
            <a:r>
              <a:rPr lang="en-GB" sz="1050" dirty="0" err="1"/>
              <a:t>risco</a:t>
            </a:r>
            <a:r>
              <a:rPr lang="en-GB" sz="1050" dirty="0"/>
              <a:t> </a:t>
            </a:r>
            <a:r>
              <a:rPr lang="en-GB" sz="1050" dirty="0" err="1"/>
              <a:t>devido</a:t>
            </a:r>
            <a:r>
              <a:rPr lang="en-GB" sz="1050" dirty="0"/>
              <a:t> à </a:t>
            </a:r>
            <a:r>
              <a:rPr lang="en-GB" sz="1050" dirty="0" err="1"/>
              <a:t>junção</a:t>
            </a:r>
            <a:r>
              <a:rPr lang="en-GB" sz="1050" dirty="0"/>
              <a:t> da </a:t>
            </a:r>
            <a:r>
              <a:rPr lang="en-GB" sz="1050" i="1" dirty="0" err="1"/>
              <a:t>Proteostasis</a:t>
            </a:r>
            <a:r>
              <a:rPr lang="en-GB" sz="1050" i="1" dirty="0"/>
              <a:t>, </a:t>
            </a:r>
            <a:r>
              <a:rPr lang="en-GB" sz="1050" dirty="0"/>
              <a:t>um </a:t>
            </a:r>
            <a:r>
              <a:rPr lang="en-GB" sz="1050" dirty="0" err="1"/>
              <a:t>parceiro</a:t>
            </a:r>
            <a:r>
              <a:rPr lang="en-GB" sz="1050" dirty="0"/>
              <a:t> da HIT-CF, com a </a:t>
            </a:r>
            <a:r>
              <a:rPr lang="en-GB" sz="1050" i="1" dirty="0" err="1"/>
              <a:t>Yumanity</a:t>
            </a:r>
            <a:r>
              <a:rPr lang="en-GB" sz="1050" dirty="0"/>
              <a:t>, que </a:t>
            </a:r>
            <a:r>
              <a:rPr lang="en-GB" sz="1050" dirty="0" err="1"/>
              <a:t>não</a:t>
            </a:r>
            <a:r>
              <a:rPr lang="en-GB" sz="1050" dirty="0"/>
              <a:t> </a:t>
            </a:r>
            <a:r>
              <a:rPr lang="en-GB" sz="1050" dirty="0" err="1"/>
              <a:t>desenvolve</a:t>
            </a:r>
            <a:r>
              <a:rPr lang="en-GB" sz="1050" dirty="0"/>
              <a:t> </a:t>
            </a:r>
            <a:r>
              <a:rPr lang="en-GB" sz="1050" dirty="0" err="1"/>
              <a:t>investigação</a:t>
            </a:r>
            <a:r>
              <a:rPr lang="en-GB" sz="1050" dirty="0"/>
              <a:t> </a:t>
            </a:r>
            <a:r>
              <a:rPr lang="en-GB" sz="1050" dirty="0" err="1"/>
              <a:t>em</a:t>
            </a:r>
            <a:r>
              <a:rPr lang="en-GB" sz="1050" dirty="0"/>
              <a:t> FQ. Estamos </a:t>
            </a:r>
            <a:r>
              <a:rPr lang="en-GB" sz="1050" dirty="0" err="1"/>
              <a:t>extremamente</a:t>
            </a:r>
            <a:r>
              <a:rPr lang="en-GB" sz="1050" dirty="0"/>
              <a:t> </a:t>
            </a:r>
            <a:r>
              <a:rPr lang="en-GB" sz="1050" dirty="0" err="1"/>
              <a:t>satisfeitos</a:t>
            </a:r>
            <a:r>
              <a:rPr lang="en-GB" sz="1050" dirty="0"/>
              <a:t> </a:t>
            </a:r>
            <a:endParaRPr lang="en-GB" sz="1050" b="1" dirty="0"/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FC416D13-6340-4A65-9900-3E33E7099033}"/>
              </a:ext>
            </a:extLst>
          </p:cNvPr>
          <p:cNvSpPr txBox="1"/>
          <p:nvPr/>
        </p:nvSpPr>
        <p:spPr>
          <a:xfrm>
            <a:off x="-3857" y="5067412"/>
            <a:ext cx="686185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  <a:defRPr sz="1050" b="1"/>
            </a:lvl1pPr>
          </a:lstStyle>
          <a:p>
            <a:pPr>
              <a:lnSpc>
                <a:spcPct val="100000"/>
              </a:lnSpc>
            </a:pPr>
            <a:r>
              <a:rPr lang="en-GB" dirty="0"/>
              <a:t>com a </a:t>
            </a:r>
            <a:r>
              <a:rPr lang="en-GB" dirty="0" err="1"/>
              <a:t>Comissão</a:t>
            </a:r>
            <a:r>
              <a:rPr lang="en-GB" dirty="0"/>
              <a:t> </a:t>
            </a:r>
            <a:r>
              <a:rPr lang="en-GB" dirty="0" err="1"/>
              <a:t>Europeia</a:t>
            </a:r>
            <a:r>
              <a:rPr lang="en-GB" dirty="0"/>
              <a:t> para que a </a:t>
            </a:r>
            <a:r>
              <a:rPr lang="en-GB" i="1" dirty="0"/>
              <a:t>Fair Therapeutics</a:t>
            </a:r>
            <a:r>
              <a:rPr lang="en-GB" dirty="0"/>
              <a:t> </a:t>
            </a:r>
            <a:r>
              <a:rPr lang="en-GB" dirty="0" err="1"/>
              <a:t>seja</a:t>
            </a:r>
            <a:r>
              <a:rPr lang="en-GB" dirty="0"/>
              <a:t> </a:t>
            </a:r>
            <a:r>
              <a:rPr lang="en-GB" dirty="0" err="1"/>
              <a:t>aprovada</a:t>
            </a:r>
            <a:r>
              <a:rPr lang="en-GB" dirty="0"/>
              <a:t> </a:t>
            </a:r>
            <a:r>
              <a:rPr lang="en-GB" dirty="0" err="1"/>
              <a:t>como</a:t>
            </a:r>
            <a:r>
              <a:rPr lang="en-GB" dirty="0"/>
              <a:t> </a:t>
            </a:r>
            <a:r>
              <a:rPr lang="en-GB" dirty="0" err="1"/>
              <a:t>parceira</a:t>
            </a:r>
            <a:r>
              <a:rPr lang="en-GB" b="0" dirty="0"/>
              <a:t>. </a:t>
            </a:r>
            <a:r>
              <a:rPr lang="en-GB" b="0" dirty="0" err="1"/>
              <a:t>Entretanto</a:t>
            </a:r>
            <a:r>
              <a:rPr lang="en-GB" b="0" dirty="0"/>
              <a:t>, a </a:t>
            </a:r>
            <a:r>
              <a:rPr lang="en-GB" b="0" i="1" dirty="0"/>
              <a:t>FAIR Therapeutics </a:t>
            </a:r>
            <a:r>
              <a:rPr lang="en-GB" b="0" dirty="0" err="1"/>
              <a:t>está</a:t>
            </a:r>
            <a:r>
              <a:rPr lang="en-GB" b="0" dirty="0"/>
              <a:t> a </a:t>
            </a:r>
            <a:r>
              <a:rPr lang="en-GB" b="0" dirty="0" err="1"/>
              <a:t>preparar</a:t>
            </a:r>
            <a:r>
              <a:rPr lang="en-GB" b="0" dirty="0"/>
              <a:t> o </a:t>
            </a:r>
            <a:r>
              <a:rPr lang="en-GB" b="0" dirty="0" err="1"/>
              <a:t>envio</a:t>
            </a:r>
            <a:r>
              <a:rPr lang="en-GB" b="0" dirty="0"/>
              <a:t> das </a:t>
            </a:r>
            <a:r>
              <a:rPr lang="en-GB" b="0" dirty="0" err="1"/>
              <a:t>matérias-primas</a:t>
            </a:r>
            <a:r>
              <a:rPr lang="en-GB" b="0" dirty="0"/>
              <a:t> dos EUA para posterior </a:t>
            </a:r>
            <a:r>
              <a:rPr lang="en-GB" b="0" dirty="0" err="1"/>
              <a:t>processamento</a:t>
            </a:r>
            <a:r>
              <a:rPr lang="en-GB" b="0" dirty="0"/>
              <a:t> </a:t>
            </a:r>
            <a:r>
              <a:rPr lang="en-GB" b="0" dirty="0" err="1"/>
              <a:t>em</a:t>
            </a:r>
            <a:r>
              <a:rPr lang="en-GB" b="0" dirty="0"/>
              <a:t> </a:t>
            </a:r>
            <a:r>
              <a:rPr lang="en-GB" b="0" dirty="0" err="1"/>
              <a:t>comprimidos</a:t>
            </a:r>
            <a:r>
              <a:rPr lang="en-GB" b="0" dirty="0"/>
              <a:t>. </a:t>
            </a:r>
            <a:r>
              <a:rPr lang="en-GB" b="0" dirty="0" err="1"/>
              <a:t>Esperamos</a:t>
            </a:r>
            <a:r>
              <a:rPr lang="en-GB" b="0" dirty="0"/>
              <a:t> que, </a:t>
            </a:r>
            <a:r>
              <a:rPr lang="en-GB" b="0" dirty="0" err="1"/>
              <a:t>assim</a:t>
            </a:r>
            <a:r>
              <a:rPr lang="en-GB" b="0" dirty="0"/>
              <a:t> que </a:t>
            </a:r>
            <a:r>
              <a:rPr lang="en-GB" b="0" dirty="0" err="1"/>
              <a:t>os</a:t>
            </a:r>
            <a:r>
              <a:rPr lang="en-GB" b="0" dirty="0"/>
              <a:t> </a:t>
            </a:r>
            <a:r>
              <a:rPr lang="en-GB" b="0" dirty="0" err="1"/>
              <a:t>controlos</a:t>
            </a:r>
            <a:r>
              <a:rPr lang="en-GB" b="0" dirty="0"/>
              <a:t> de </a:t>
            </a:r>
            <a:r>
              <a:rPr lang="en-GB" b="0" dirty="0" err="1"/>
              <a:t>qualidade</a:t>
            </a:r>
            <a:r>
              <a:rPr lang="en-GB" b="0" dirty="0"/>
              <a:t> </a:t>
            </a:r>
            <a:r>
              <a:rPr lang="en-GB" b="0" dirty="0" err="1"/>
              <a:t>necessários</a:t>
            </a:r>
            <a:r>
              <a:rPr lang="en-GB" b="0" dirty="0"/>
              <a:t> </a:t>
            </a:r>
            <a:r>
              <a:rPr lang="en-GB" b="0" dirty="0" err="1"/>
              <a:t>estejam</a:t>
            </a:r>
            <a:r>
              <a:rPr lang="en-GB" b="0" dirty="0"/>
              <a:t> </a:t>
            </a:r>
            <a:r>
              <a:rPr lang="en-GB" b="0" dirty="0" err="1"/>
              <a:t>finalizados</a:t>
            </a:r>
            <a:r>
              <a:rPr lang="en-GB" b="0" dirty="0"/>
              <a:t>, </a:t>
            </a:r>
            <a:r>
              <a:rPr lang="en-GB" b="0" dirty="0" err="1"/>
              <a:t>possamos</a:t>
            </a:r>
            <a:r>
              <a:rPr lang="en-GB" b="0" dirty="0"/>
              <a:t> </a:t>
            </a:r>
            <a:r>
              <a:rPr lang="en-GB" b="0" dirty="0" err="1"/>
              <a:t>receber</a:t>
            </a:r>
            <a:r>
              <a:rPr lang="en-GB" b="0" dirty="0"/>
              <a:t> </a:t>
            </a:r>
            <a:r>
              <a:rPr lang="en-GB" b="0" dirty="0" err="1"/>
              <a:t>aprovação</a:t>
            </a:r>
            <a:r>
              <a:rPr lang="en-GB" b="0" dirty="0"/>
              <a:t>, por </a:t>
            </a:r>
            <a:r>
              <a:rPr lang="en-GB" b="0" dirty="0" err="1"/>
              <a:t>parte</a:t>
            </a:r>
            <a:r>
              <a:rPr lang="en-GB" b="0" dirty="0"/>
              <a:t> das </a:t>
            </a:r>
            <a:r>
              <a:rPr lang="en-GB" b="0" dirty="0" err="1"/>
              <a:t>autoridades</a:t>
            </a:r>
            <a:r>
              <a:rPr lang="en-GB" b="0" dirty="0"/>
              <a:t> </a:t>
            </a:r>
            <a:r>
              <a:rPr lang="en-GB" b="0" dirty="0" err="1"/>
              <a:t>reguladoras</a:t>
            </a:r>
            <a:r>
              <a:rPr lang="en-GB" b="0" dirty="0"/>
              <a:t>, para </a:t>
            </a:r>
            <a:r>
              <a:rPr lang="en-GB" b="0" dirty="0" err="1"/>
              <a:t>iniciar</a:t>
            </a:r>
            <a:r>
              <a:rPr lang="en-GB" b="0" dirty="0"/>
              <a:t> o </a:t>
            </a:r>
            <a:r>
              <a:rPr lang="en-GB" b="0" dirty="0" err="1"/>
              <a:t>ensaio</a:t>
            </a:r>
            <a:r>
              <a:rPr lang="en-GB" b="0" dirty="0"/>
              <a:t> </a:t>
            </a:r>
            <a:r>
              <a:rPr lang="en-GB" b="0" dirty="0" err="1"/>
              <a:t>clínico</a:t>
            </a:r>
            <a:r>
              <a:rPr lang="en-GB" b="0" dirty="0"/>
              <a:t> CHOICES e </a:t>
            </a:r>
            <a:r>
              <a:rPr lang="en-GB" b="0" dirty="0" err="1"/>
              <a:t>começar</a:t>
            </a:r>
            <a:r>
              <a:rPr lang="en-GB" b="0" dirty="0"/>
              <a:t> a </a:t>
            </a:r>
            <a:r>
              <a:rPr lang="en-GB" dirty="0" err="1"/>
              <a:t>recrutar</a:t>
            </a:r>
            <a:r>
              <a:rPr lang="en-GB" dirty="0"/>
              <a:t>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primeiros</a:t>
            </a:r>
            <a:r>
              <a:rPr lang="en-GB" dirty="0"/>
              <a:t> </a:t>
            </a:r>
            <a:r>
              <a:rPr lang="en-GB" dirty="0" err="1"/>
              <a:t>participantes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primeira</a:t>
            </a:r>
            <a:r>
              <a:rPr lang="en-GB" dirty="0"/>
              <a:t> </a:t>
            </a:r>
            <a:r>
              <a:rPr lang="en-GB" dirty="0" err="1"/>
              <a:t>metade</a:t>
            </a:r>
            <a:r>
              <a:rPr lang="en-GB" dirty="0"/>
              <a:t> de 2022</a:t>
            </a:r>
            <a:r>
              <a:rPr lang="en-GB" b="0" dirty="0"/>
              <a:t>. </a:t>
            </a:r>
            <a:r>
              <a:rPr lang="en-GB" b="0" i="1" dirty="0"/>
              <a:t>FAIR Therapeutics </a:t>
            </a:r>
            <a:r>
              <a:rPr lang="en-GB" b="0" dirty="0" err="1"/>
              <a:t>anseia</a:t>
            </a:r>
            <a:r>
              <a:rPr lang="en-GB" b="0" dirty="0"/>
              <a:t> por </a:t>
            </a:r>
            <a:r>
              <a:rPr lang="en-GB" b="0" dirty="0" err="1"/>
              <a:t>alargar</a:t>
            </a:r>
            <a:r>
              <a:rPr lang="en-GB" b="0" dirty="0"/>
              <a:t> as </a:t>
            </a:r>
            <a:r>
              <a:rPr lang="en-GB" b="0" dirty="0" err="1"/>
              <a:t>possibilidades</a:t>
            </a:r>
            <a:r>
              <a:rPr lang="en-GB" b="0" dirty="0"/>
              <a:t> </a:t>
            </a:r>
            <a:r>
              <a:rPr lang="en-GB" b="0" dirty="0" err="1"/>
              <a:t>terapêuticas</a:t>
            </a:r>
            <a:r>
              <a:rPr lang="en-GB" b="0" dirty="0"/>
              <a:t>  a </a:t>
            </a:r>
            <a:r>
              <a:rPr lang="en-GB" b="0" dirty="0" err="1"/>
              <a:t>pessoas</a:t>
            </a:r>
            <a:r>
              <a:rPr lang="en-GB" b="0" dirty="0"/>
              <a:t> com FQ e </a:t>
            </a:r>
            <a:r>
              <a:rPr lang="en-GB" b="0" dirty="0" err="1"/>
              <a:t>outras</a:t>
            </a:r>
            <a:r>
              <a:rPr lang="en-GB" b="0" dirty="0"/>
              <a:t> </a:t>
            </a:r>
            <a:r>
              <a:rPr lang="en-GB" b="0" dirty="0" err="1"/>
              <a:t>doenças</a:t>
            </a:r>
            <a:r>
              <a:rPr lang="en-GB" b="0" dirty="0"/>
              <a:t> </a:t>
            </a:r>
            <a:r>
              <a:rPr lang="en-GB" b="0" dirty="0" err="1"/>
              <a:t>respiratórias</a:t>
            </a:r>
            <a:r>
              <a:rPr lang="en-GB" b="0" dirty="0"/>
              <a:t> </a:t>
            </a:r>
            <a:r>
              <a:rPr lang="en-GB" b="0" dirty="0" err="1"/>
              <a:t>raras</a:t>
            </a:r>
            <a:r>
              <a:rPr lang="en-GB" b="0" dirty="0"/>
              <a:t>.  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54F0E437-32CF-4B74-BCF1-A9D5378E1E4C}"/>
              </a:ext>
            </a:extLst>
          </p:cNvPr>
          <p:cNvPicPr>
            <a:picLocks noChangeAspect="1"/>
          </p:cNvPicPr>
          <p:nvPr/>
        </p:nvPicPr>
        <p:blipFill rotWithShape="1"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48" t="38456" r="17075" b="39528"/>
          <a:stretch/>
        </p:blipFill>
        <p:spPr>
          <a:xfrm>
            <a:off x="5657443" y="4633374"/>
            <a:ext cx="1161402" cy="389912"/>
          </a:xfrm>
          <a:prstGeom prst="rect">
            <a:avLst/>
          </a:prstGeom>
        </p:spPr>
      </p:pic>
      <p:sp>
        <p:nvSpPr>
          <p:cNvPr id="60" name="Rounded Rectangle 14">
            <a:extLst>
              <a:ext uri="{FF2B5EF4-FFF2-40B4-BE49-F238E27FC236}">
                <a16:creationId xmlns:a16="http://schemas.microsoft.com/office/drawing/2014/main" id="{3CFDD8BD-511D-4DDC-B605-F9A93E06633B}"/>
              </a:ext>
            </a:extLst>
          </p:cNvPr>
          <p:cNvSpPr/>
          <p:nvPr/>
        </p:nvSpPr>
        <p:spPr>
          <a:xfrm>
            <a:off x="-6087" y="5998054"/>
            <a:ext cx="6796186" cy="460412"/>
          </a:xfrm>
          <a:prstGeom prst="roundRect">
            <a:avLst>
              <a:gd name="adj" fmla="val 296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i="1" dirty="0">
                <a:solidFill>
                  <a:schemeClr val="accent2"/>
                </a:solidFill>
              </a:rPr>
              <a:t>Eloxx Pharmaceuticals </a:t>
            </a:r>
            <a:r>
              <a:rPr lang="en-GB" sz="1400" b="1" dirty="0" err="1">
                <a:solidFill>
                  <a:schemeClr val="accent2"/>
                </a:solidFill>
              </a:rPr>
              <a:t>mantém</a:t>
            </a:r>
            <a:r>
              <a:rPr lang="en-GB" sz="1400" b="1" dirty="0">
                <a:solidFill>
                  <a:schemeClr val="accent2"/>
                </a:solidFill>
              </a:rPr>
              <a:t>-se </a:t>
            </a:r>
            <a:r>
              <a:rPr lang="en-GB" sz="1400" b="1" dirty="0" err="1">
                <a:solidFill>
                  <a:schemeClr val="accent2"/>
                </a:solidFill>
              </a:rPr>
              <a:t>comprometida</a:t>
            </a:r>
            <a:r>
              <a:rPr lang="en-GB" sz="1400" b="1" dirty="0">
                <a:solidFill>
                  <a:schemeClr val="accent2"/>
                </a:solidFill>
              </a:rPr>
              <a:t> a </a:t>
            </a:r>
            <a:r>
              <a:rPr lang="en-GB" sz="1400" b="1" dirty="0" err="1">
                <a:solidFill>
                  <a:schemeClr val="accent2"/>
                </a:solidFill>
              </a:rPr>
              <a:t>recrutar</a:t>
            </a:r>
            <a:r>
              <a:rPr lang="en-GB" sz="1400" b="1" dirty="0">
                <a:solidFill>
                  <a:schemeClr val="accent2"/>
                </a:solidFill>
              </a:rPr>
              <a:t> </a:t>
            </a:r>
            <a:r>
              <a:rPr lang="en-GB" sz="1400" b="1" dirty="0" err="1">
                <a:solidFill>
                  <a:schemeClr val="accent2"/>
                </a:solidFill>
              </a:rPr>
              <a:t>participantes</a:t>
            </a:r>
            <a:r>
              <a:rPr lang="en-GB" sz="1400" b="1" dirty="0">
                <a:solidFill>
                  <a:schemeClr val="accent2"/>
                </a:solidFill>
              </a:rPr>
              <a:t> do HIT-CF para </a:t>
            </a:r>
            <a:r>
              <a:rPr lang="en-GB" sz="1400" b="1" dirty="0" err="1">
                <a:solidFill>
                  <a:schemeClr val="accent2"/>
                </a:solidFill>
              </a:rPr>
              <a:t>os</a:t>
            </a:r>
            <a:r>
              <a:rPr lang="en-GB" sz="1400" b="1" dirty="0">
                <a:solidFill>
                  <a:schemeClr val="accent2"/>
                </a:solidFill>
              </a:rPr>
              <a:t> </a:t>
            </a:r>
            <a:r>
              <a:rPr lang="en-GB" sz="1400" b="1" dirty="0" err="1">
                <a:solidFill>
                  <a:schemeClr val="accent2"/>
                </a:solidFill>
              </a:rPr>
              <a:t>seus</a:t>
            </a:r>
            <a:r>
              <a:rPr lang="en-GB" sz="1400" b="1" dirty="0">
                <a:solidFill>
                  <a:schemeClr val="accent2"/>
                </a:solidFill>
              </a:rPr>
              <a:t> </a:t>
            </a:r>
            <a:r>
              <a:rPr lang="en-GB" sz="1400" b="1" dirty="0" err="1">
                <a:solidFill>
                  <a:schemeClr val="accent2"/>
                </a:solidFill>
              </a:rPr>
              <a:t>ensaios</a:t>
            </a:r>
            <a:r>
              <a:rPr lang="en-GB" sz="1400" b="1" dirty="0">
                <a:solidFill>
                  <a:schemeClr val="accent2"/>
                </a:solidFill>
              </a:rPr>
              <a:t> </a:t>
            </a:r>
            <a:r>
              <a:rPr lang="en-GB" sz="1400" b="1" dirty="0" err="1">
                <a:solidFill>
                  <a:schemeClr val="accent2"/>
                </a:solidFill>
              </a:rPr>
              <a:t>clínicos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62" name="Tekstvak 61">
            <a:extLst>
              <a:ext uri="{FF2B5EF4-FFF2-40B4-BE49-F238E27FC236}">
                <a16:creationId xmlns:a16="http://schemas.microsoft.com/office/drawing/2014/main" id="{E9195A46-F8F1-4593-9E70-906342A45692}"/>
              </a:ext>
            </a:extLst>
          </p:cNvPr>
          <p:cNvSpPr txBox="1"/>
          <p:nvPr/>
        </p:nvSpPr>
        <p:spPr>
          <a:xfrm>
            <a:off x="0" y="6347007"/>
            <a:ext cx="67961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  <a:defRPr sz="1050"/>
            </a:lvl1pPr>
          </a:lstStyle>
          <a:p>
            <a:r>
              <a:rPr lang="en-GB" dirty="0" err="1"/>
              <a:t>Também</a:t>
            </a:r>
            <a:r>
              <a:rPr lang="en-GB" dirty="0"/>
              <a:t> a </a:t>
            </a:r>
            <a:r>
              <a:rPr lang="en-GB" i="1" dirty="0" err="1"/>
              <a:t>Eloxx</a:t>
            </a:r>
            <a:r>
              <a:rPr lang="en-GB" dirty="0"/>
              <a:t> se </a:t>
            </a:r>
            <a:r>
              <a:rPr lang="en-GB" dirty="0" err="1"/>
              <a:t>uniu</a:t>
            </a:r>
            <a:r>
              <a:rPr lang="en-GB" dirty="0"/>
              <a:t> a </a:t>
            </a:r>
            <a:r>
              <a:rPr lang="en-GB" dirty="0" err="1"/>
              <a:t>outra</a:t>
            </a:r>
            <a:r>
              <a:rPr lang="en-GB" dirty="0"/>
              <a:t> </a:t>
            </a:r>
            <a:r>
              <a:rPr lang="en-GB" dirty="0" err="1"/>
              <a:t>empresa</a:t>
            </a:r>
            <a:r>
              <a:rPr lang="en-GB" dirty="0"/>
              <a:t> (</a:t>
            </a:r>
            <a:r>
              <a:rPr lang="en-GB" i="1" dirty="0" err="1"/>
              <a:t>Zikani</a:t>
            </a:r>
            <a:r>
              <a:rPr lang="en-GB" dirty="0"/>
              <a:t>). A nova </a:t>
            </a:r>
            <a:r>
              <a:rPr lang="en-GB" dirty="0" err="1"/>
              <a:t>gestão</a:t>
            </a:r>
            <a:r>
              <a:rPr lang="en-GB" dirty="0"/>
              <a:t> da </a:t>
            </a:r>
            <a:r>
              <a:rPr lang="en-GB" i="1" dirty="0" err="1"/>
              <a:t>Eloxx</a:t>
            </a:r>
            <a:r>
              <a:rPr lang="en-GB" i="1" dirty="0"/>
              <a:t> Pharmaceuticals </a:t>
            </a:r>
            <a:r>
              <a:rPr lang="en-GB" dirty="0" err="1"/>
              <a:t>decidiu</a:t>
            </a:r>
            <a:r>
              <a:rPr lang="en-GB" dirty="0"/>
              <a:t> </a:t>
            </a:r>
            <a:r>
              <a:rPr lang="en-GB" dirty="0" err="1"/>
              <a:t>agilizar</a:t>
            </a:r>
            <a:r>
              <a:rPr lang="en-GB" dirty="0"/>
              <a:t> a </a:t>
            </a:r>
            <a:r>
              <a:rPr lang="en-GB" dirty="0" err="1"/>
              <a:t>introdução</a:t>
            </a:r>
            <a:r>
              <a:rPr lang="en-GB" dirty="0"/>
              <a:t> no mercado do </a:t>
            </a:r>
            <a:r>
              <a:rPr lang="en-GB" dirty="0" err="1"/>
              <a:t>seu</a:t>
            </a:r>
            <a:r>
              <a:rPr lang="en-GB" dirty="0"/>
              <a:t> </a:t>
            </a:r>
            <a:r>
              <a:rPr lang="en-GB" dirty="0" err="1"/>
              <a:t>fármaco</a:t>
            </a:r>
            <a:r>
              <a:rPr lang="en-GB" dirty="0"/>
              <a:t> ELX-002 </a:t>
            </a:r>
            <a:r>
              <a:rPr lang="en-GB" dirty="0" err="1"/>
              <a:t>através</a:t>
            </a:r>
            <a:r>
              <a:rPr lang="en-GB" dirty="0"/>
              <a:t> de um </a:t>
            </a:r>
            <a:r>
              <a:rPr lang="en-GB" dirty="0" err="1"/>
              <a:t>processo</a:t>
            </a:r>
            <a:r>
              <a:rPr lang="en-GB" dirty="0"/>
              <a:t> </a:t>
            </a:r>
            <a:r>
              <a:rPr lang="en-GB" dirty="0" err="1"/>
              <a:t>conhecido</a:t>
            </a:r>
            <a:r>
              <a:rPr lang="en-GB" dirty="0"/>
              <a:t> por ‘</a:t>
            </a:r>
            <a:r>
              <a:rPr lang="en-GB" b="1" i="1" dirty="0"/>
              <a:t>Fast Track Designation</a:t>
            </a:r>
            <a:r>
              <a:rPr lang="en-GB" dirty="0"/>
              <a:t>’. </a:t>
            </a:r>
            <a:r>
              <a:rPr lang="en-GB" i="1" dirty="0" err="1"/>
              <a:t>Eloxx</a:t>
            </a:r>
            <a:r>
              <a:rPr lang="en-GB" i="1" dirty="0"/>
              <a:t> </a:t>
            </a:r>
            <a:r>
              <a:rPr lang="en-GB" dirty="0" err="1"/>
              <a:t>irá</a:t>
            </a:r>
            <a:r>
              <a:rPr lang="en-GB" dirty="0"/>
              <a:t> </a:t>
            </a:r>
            <a:r>
              <a:rPr lang="en-GB" dirty="0" err="1"/>
              <a:t>adaptar</a:t>
            </a:r>
            <a:r>
              <a:rPr lang="en-GB" dirty="0"/>
              <a:t> a </a:t>
            </a:r>
            <a:r>
              <a:rPr lang="en-GB" dirty="0" err="1"/>
              <a:t>sua</a:t>
            </a:r>
            <a:r>
              <a:rPr lang="en-GB" dirty="0"/>
              <a:t> </a:t>
            </a:r>
            <a:r>
              <a:rPr lang="en-GB" dirty="0" err="1"/>
              <a:t>estratégia</a:t>
            </a:r>
            <a:r>
              <a:rPr lang="en-GB" dirty="0"/>
              <a:t> </a:t>
            </a:r>
            <a:r>
              <a:rPr lang="en-GB" dirty="0" err="1"/>
              <a:t>clínica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conformidade</a:t>
            </a:r>
            <a:r>
              <a:rPr lang="en-GB" dirty="0"/>
              <a:t> e </a:t>
            </a:r>
            <a:r>
              <a:rPr lang="en-GB" dirty="0" err="1"/>
              <a:t>irá</a:t>
            </a:r>
            <a:r>
              <a:rPr lang="en-GB" dirty="0"/>
              <a:t> </a:t>
            </a:r>
            <a:r>
              <a:rPr lang="en-GB" dirty="0" err="1"/>
              <a:t>recrutar</a:t>
            </a:r>
            <a:r>
              <a:rPr lang="en-GB" dirty="0"/>
              <a:t> </a:t>
            </a:r>
            <a:r>
              <a:rPr lang="en-GB" dirty="0" err="1"/>
              <a:t>pessoas</a:t>
            </a:r>
            <a:r>
              <a:rPr lang="en-GB" dirty="0"/>
              <a:t> com FQ tanto do </a:t>
            </a:r>
            <a:r>
              <a:rPr lang="en-GB" dirty="0" err="1"/>
              <a:t>estudo</a:t>
            </a:r>
            <a:r>
              <a:rPr lang="en-GB" dirty="0"/>
              <a:t> HIT-CF </a:t>
            </a:r>
            <a:r>
              <a:rPr lang="en-GB" dirty="0" err="1"/>
              <a:t>como</a:t>
            </a:r>
            <a:r>
              <a:rPr lang="en-GB" dirty="0"/>
              <a:t> dos EUA. A </a:t>
            </a:r>
            <a:r>
              <a:rPr lang="en-GB" i="1" dirty="0" err="1"/>
              <a:t>Eloxx</a:t>
            </a:r>
            <a:r>
              <a:rPr lang="en-GB" i="1" dirty="0"/>
              <a:t> </a:t>
            </a:r>
            <a:r>
              <a:rPr lang="en-GB" dirty="0" err="1"/>
              <a:t>terá</a:t>
            </a:r>
            <a:r>
              <a:rPr lang="en-GB" dirty="0"/>
              <a:t>, </a:t>
            </a:r>
            <a:r>
              <a:rPr lang="en-GB" dirty="0" err="1"/>
              <a:t>primeiramente</a:t>
            </a:r>
            <a:r>
              <a:rPr lang="en-GB" i="1" dirty="0"/>
              <a:t>, </a:t>
            </a:r>
            <a:r>
              <a:rPr lang="en-GB" dirty="0"/>
              <a:t>de completer </a:t>
            </a:r>
            <a:r>
              <a:rPr lang="en-GB" dirty="0" err="1"/>
              <a:t>alguns</a:t>
            </a:r>
            <a:r>
              <a:rPr lang="en-GB" dirty="0"/>
              <a:t> </a:t>
            </a:r>
            <a:r>
              <a:rPr lang="en-GB" dirty="0" err="1"/>
              <a:t>estudos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pessoas</a:t>
            </a:r>
            <a:r>
              <a:rPr lang="en-GB" dirty="0"/>
              <a:t> com </a:t>
            </a:r>
            <a:r>
              <a:rPr lang="en-GB" dirty="0" err="1"/>
              <a:t>alelos</a:t>
            </a:r>
            <a:r>
              <a:rPr lang="en-GB" dirty="0"/>
              <a:t> G542X, que </a:t>
            </a:r>
            <a:r>
              <a:rPr lang="en-GB" dirty="0" err="1"/>
              <a:t>sofreram</a:t>
            </a:r>
            <a:r>
              <a:rPr lang="en-GB" dirty="0"/>
              <a:t> </a:t>
            </a:r>
            <a:r>
              <a:rPr lang="en-GB" dirty="0" err="1"/>
              <a:t>atrasos</a:t>
            </a:r>
            <a:r>
              <a:rPr lang="en-GB" dirty="0"/>
              <a:t> </a:t>
            </a:r>
            <a:r>
              <a:rPr lang="en-GB" dirty="0" err="1"/>
              <a:t>devido</a:t>
            </a:r>
            <a:r>
              <a:rPr lang="en-GB" dirty="0"/>
              <a:t> à </a:t>
            </a:r>
            <a:r>
              <a:rPr lang="en-GB" dirty="0" err="1"/>
              <a:t>pandemia</a:t>
            </a:r>
            <a:r>
              <a:rPr lang="en-GB" dirty="0"/>
              <a:t> COVID-19. Desta forma,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participantes</a:t>
            </a:r>
            <a:r>
              <a:rPr lang="en-GB" dirty="0"/>
              <a:t> do HIT-CF </a:t>
            </a:r>
            <a:r>
              <a:rPr lang="en-GB" dirty="0" err="1"/>
              <a:t>serão</a:t>
            </a:r>
            <a:r>
              <a:rPr lang="en-GB" dirty="0"/>
              <a:t> </a:t>
            </a:r>
            <a:r>
              <a:rPr lang="en-GB" dirty="0" err="1"/>
              <a:t>convidados</a:t>
            </a:r>
            <a:r>
              <a:rPr lang="en-GB" dirty="0"/>
              <a:t> a </a:t>
            </a:r>
            <a:r>
              <a:rPr lang="en-GB" dirty="0" err="1"/>
              <a:t>entrar</a:t>
            </a:r>
            <a:r>
              <a:rPr lang="en-GB" dirty="0"/>
              <a:t> no </a:t>
            </a:r>
            <a:r>
              <a:rPr lang="en-GB" dirty="0" err="1"/>
              <a:t>estudo</a:t>
            </a:r>
            <a:r>
              <a:rPr lang="en-GB" dirty="0"/>
              <a:t> um </a:t>
            </a:r>
            <a:r>
              <a:rPr lang="en-GB" dirty="0" err="1"/>
              <a:t>ano</a:t>
            </a:r>
            <a:r>
              <a:rPr lang="en-GB" dirty="0"/>
              <a:t> </a:t>
            </a:r>
            <a:r>
              <a:rPr lang="en-GB" dirty="0" err="1"/>
              <a:t>mais</a:t>
            </a:r>
            <a:r>
              <a:rPr lang="en-GB" dirty="0"/>
              <a:t> </a:t>
            </a:r>
            <a:r>
              <a:rPr lang="en-GB" dirty="0" err="1"/>
              <a:t>tarde</a:t>
            </a:r>
            <a:r>
              <a:rPr lang="en-GB" dirty="0"/>
              <a:t> do que o </a:t>
            </a:r>
            <a:r>
              <a:rPr lang="en-GB" dirty="0" err="1"/>
              <a:t>inicialmente</a:t>
            </a:r>
            <a:r>
              <a:rPr lang="en-GB" dirty="0"/>
              <a:t> </a:t>
            </a:r>
            <a:r>
              <a:rPr lang="en-GB" dirty="0" err="1"/>
              <a:t>previsto</a:t>
            </a:r>
            <a:r>
              <a:rPr lang="en-GB" dirty="0"/>
              <a:t>. 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2A5ED77F-12D0-4D2C-91FF-75E21400D066}"/>
              </a:ext>
            </a:extLst>
          </p:cNvPr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5" t="32656" r="9468" b="39106"/>
          <a:stretch/>
        </p:blipFill>
        <p:spPr>
          <a:xfrm>
            <a:off x="22244" y="7705449"/>
            <a:ext cx="1126432" cy="324824"/>
          </a:xfrm>
          <a:prstGeom prst="rect">
            <a:avLst/>
          </a:prstGeom>
        </p:spPr>
      </p:pic>
      <p:sp>
        <p:nvSpPr>
          <p:cNvPr id="65" name="Rounded Rectangle 14">
            <a:extLst>
              <a:ext uri="{FF2B5EF4-FFF2-40B4-BE49-F238E27FC236}">
                <a16:creationId xmlns:a16="http://schemas.microsoft.com/office/drawing/2014/main" id="{BCFD0061-2A77-4DB5-A1EF-0CF9716EAB20}"/>
              </a:ext>
            </a:extLst>
          </p:cNvPr>
          <p:cNvSpPr/>
          <p:nvPr/>
        </p:nvSpPr>
        <p:spPr>
          <a:xfrm>
            <a:off x="0" y="7284918"/>
            <a:ext cx="6777677" cy="377843"/>
          </a:xfrm>
          <a:prstGeom prst="roundRect">
            <a:avLst>
              <a:gd name="adj" fmla="val 296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accent2"/>
                </a:solidFill>
              </a:rPr>
              <a:t>O </a:t>
            </a:r>
            <a:r>
              <a:rPr lang="en-GB" sz="1400" b="1" dirty="0" err="1">
                <a:solidFill>
                  <a:schemeClr val="accent2"/>
                </a:solidFill>
              </a:rPr>
              <a:t>concórcio</a:t>
            </a:r>
            <a:r>
              <a:rPr lang="en-GB" sz="1400" b="1" dirty="0">
                <a:solidFill>
                  <a:schemeClr val="accent2"/>
                </a:solidFill>
              </a:rPr>
              <a:t> </a:t>
            </a:r>
            <a:r>
              <a:rPr lang="en-GB" sz="1400" b="1" dirty="0" err="1">
                <a:solidFill>
                  <a:schemeClr val="accent2"/>
                </a:solidFill>
              </a:rPr>
              <a:t>está</a:t>
            </a:r>
            <a:r>
              <a:rPr lang="en-GB" sz="1400" b="1" dirty="0">
                <a:solidFill>
                  <a:schemeClr val="accent2"/>
                </a:solidFill>
              </a:rPr>
              <a:t> a </a:t>
            </a:r>
            <a:r>
              <a:rPr lang="en-GB" sz="1400" b="1" dirty="0" err="1">
                <a:solidFill>
                  <a:schemeClr val="accent2"/>
                </a:solidFill>
              </a:rPr>
              <a:t>trabalhar</a:t>
            </a:r>
            <a:r>
              <a:rPr lang="en-GB" sz="1400" b="1" dirty="0">
                <a:solidFill>
                  <a:schemeClr val="accent2"/>
                </a:solidFill>
              </a:rPr>
              <a:t>, de forma </a:t>
            </a:r>
            <a:r>
              <a:rPr lang="en-GB" sz="1400" b="1" dirty="0" err="1">
                <a:solidFill>
                  <a:schemeClr val="accent2"/>
                </a:solidFill>
              </a:rPr>
              <a:t>ativa</a:t>
            </a:r>
            <a:r>
              <a:rPr lang="en-GB" sz="1400" b="1" dirty="0">
                <a:solidFill>
                  <a:schemeClr val="accent2"/>
                </a:solidFill>
              </a:rPr>
              <a:t>, </a:t>
            </a:r>
            <a:r>
              <a:rPr lang="en-GB" sz="1400" b="1" dirty="0" err="1">
                <a:solidFill>
                  <a:schemeClr val="accent2"/>
                </a:solidFill>
              </a:rPr>
              <a:t>em</a:t>
            </a:r>
            <a:r>
              <a:rPr lang="en-GB" sz="1400" b="1" dirty="0">
                <a:solidFill>
                  <a:schemeClr val="accent2"/>
                </a:solidFill>
              </a:rPr>
              <a:t> </a:t>
            </a:r>
            <a:r>
              <a:rPr lang="en-GB" sz="1400" b="1" dirty="0" err="1">
                <a:solidFill>
                  <a:schemeClr val="accent2"/>
                </a:solidFill>
              </a:rPr>
              <a:t>soluções</a:t>
            </a:r>
            <a:r>
              <a:rPr lang="en-GB" sz="1400" b="1" dirty="0">
                <a:solidFill>
                  <a:schemeClr val="accent2"/>
                </a:solidFill>
              </a:rPr>
              <a:t> para </a:t>
            </a:r>
            <a:r>
              <a:rPr lang="en-GB" sz="1400" b="1" dirty="0" err="1">
                <a:solidFill>
                  <a:schemeClr val="accent2"/>
                </a:solidFill>
              </a:rPr>
              <a:t>os</a:t>
            </a:r>
            <a:r>
              <a:rPr lang="en-GB" sz="1400" b="1" dirty="0">
                <a:solidFill>
                  <a:schemeClr val="accent2"/>
                </a:solidFill>
              </a:rPr>
              <a:t> </a:t>
            </a:r>
            <a:r>
              <a:rPr lang="en-GB" sz="1400" b="1" dirty="0" err="1">
                <a:solidFill>
                  <a:schemeClr val="accent2"/>
                </a:solidFill>
              </a:rPr>
              <a:t>participantes</a:t>
            </a:r>
            <a:r>
              <a:rPr lang="en-GB" sz="1400" b="1" dirty="0">
                <a:solidFill>
                  <a:schemeClr val="accent2"/>
                </a:solidFill>
              </a:rPr>
              <a:t> do HIT-CF que </a:t>
            </a:r>
            <a:r>
              <a:rPr lang="en-GB" sz="1400" b="1" dirty="0" err="1">
                <a:solidFill>
                  <a:schemeClr val="accent2"/>
                </a:solidFill>
              </a:rPr>
              <a:t>não</a:t>
            </a:r>
            <a:r>
              <a:rPr lang="en-GB" sz="1400" b="1" dirty="0">
                <a:solidFill>
                  <a:schemeClr val="accent2"/>
                </a:solidFill>
              </a:rPr>
              <a:t> </a:t>
            </a:r>
            <a:r>
              <a:rPr lang="en-GB" sz="1400" b="1" dirty="0" err="1">
                <a:solidFill>
                  <a:schemeClr val="accent2"/>
                </a:solidFill>
              </a:rPr>
              <a:t>respondam</a:t>
            </a:r>
            <a:r>
              <a:rPr lang="en-GB" sz="1400" b="1" dirty="0">
                <a:solidFill>
                  <a:schemeClr val="accent2"/>
                </a:solidFill>
              </a:rPr>
              <a:t> a </a:t>
            </a:r>
            <a:r>
              <a:rPr lang="en-GB" sz="1400" b="1" dirty="0" err="1">
                <a:solidFill>
                  <a:schemeClr val="accent2"/>
                </a:solidFill>
              </a:rPr>
              <a:t>nenhum</a:t>
            </a:r>
            <a:r>
              <a:rPr lang="en-GB" sz="1400" b="1" dirty="0">
                <a:solidFill>
                  <a:schemeClr val="accent2"/>
                </a:solidFill>
              </a:rPr>
              <a:t> </a:t>
            </a:r>
            <a:r>
              <a:rPr lang="en-GB" sz="1400" b="1" dirty="0" err="1">
                <a:solidFill>
                  <a:schemeClr val="accent2"/>
                </a:solidFill>
              </a:rPr>
              <a:t>medicamento</a:t>
            </a:r>
            <a:r>
              <a:rPr lang="en-GB" sz="1400" b="1" dirty="0">
                <a:solidFill>
                  <a:schemeClr val="accent2"/>
                </a:solidFill>
              </a:rPr>
              <a:t> </a:t>
            </a:r>
            <a:r>
              <a:rPr lang="en-GB" sz="1400" b="1" dirty="0" err="1">
                <a:solidFill>
                  <a:schemeClr val="accent2"/>
                </a:solidFill>
              </a:rPr>
              <a:t>testado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BA0F7212-8D4F-414B-A00F-08D3546C1E63}"/>
              </a:ext>
            </a:extLst>
          </p:cNvPr>
          <p:cNvSpPr txBox="1"/>
          <p:nvPr/>
        </p:nvSpPr>
        <p:spPr>
          <a:xfrm>
            <a:off x="1111250" y="7613738"/>
            <a:ext cx="57373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  <a:defRPr sz="1050"/>
            </a:lvl1pPr>
          </a:lstStyle>
          <a:p>
            <a:pPr>
              <a:lnSpc>
                <a:spcPct val="100000"/>
              </a:lnSpc>
            </a:pPr>
            <a:r>
              <a:rPr lang="pt-PT" dirty="0"/>
              <a:t>Os </a:t>
            </a:r>
            <a:r>
              <a:rPr lang="pt-PT" dirty="0" err="1"/>
              <a:t>organóides</a:t>
            </a:r>
            <a:r>
              <a:rPr lang="pt-PT" dirty="0"/>
              <a:t> de mais de metade dos participantes do </a:t>
            </a:r>
            <a:r>
              <a:rPr lang="en-GB" dirty="0"/>
              <a:t>HIT-CF </a:t>
            </a:r>
            <a:r>
              <a:rPr lang="en-GB" dirty="0" err="1"/>
              <a:t>não</a:t>
            </a:r>
            <a:r>
              <a:rPr lang="en-GB" dirty="0"/>
              <a:t> </a:t>
            </a:r>
            <a:r>
              <a:rPr lang="en-GB" dirty="0" err="1"/>
              <a:t>reagiram</a:t>
            </a:r>
            <a:r>
              <a:rPr lang="en-GB" dirty="0"/>
              <a:t> a </a:t>
            </a:r>
            <a:r>
              <a:rPr lang="en-GB" dirty="0" err="1"/>
              <a:t>nenhum</a:t>
            </a:r>
            <a:r>
              <a:rPr lang="en-GB" dirty="0"/>
              <a:t> dos </a:t>
            </a:r>
            <a:r>
              <a:rPr lang="en-GB" dirty="0" err="1"/>
              <a:t>medicamentos</a:t>
            </a:r>
            <a:r>
              <a:rPr lang="en-GB" dirty="0"/>
              <a:t> </a:t>
            </a:r>
            <a:r>
              <a:rPr lang="en-GB" dirty="0" err="1"/>
              <a:t>testados</a:t>
            </a:r>
            <a:r>
              <a:rPr lang="en-GB" dirty="0"/>
              <a:t> (</a:t>
            </a:r>
            <a:r>
              <a:rPr lang="en-GB" dirty="0" err="1"/>
              <a:t>moduladores</a:t>
            </a:r>
            <a:r>
              <a:rPr lang="en-GB" dirty="0"/>
              <a:t> do CFTR e </a:t>
            </a:r>
            <a:r>
              <a:rPr lang="en-GB" dirty="0" err="1"/>
              <a:t>medicamentos</a:t>
            </a:r>
            <a:r>
              <a:rPr lang="en-GB" dirty="0"/>
              <a:t> de </a:t>
            </a:r>
            <a:r>
              <a:rPr lang="en-GB" dirty="0" err="1"/>
              <a:t>leitura</a:t>
            </a:r>
            <a:r>
              <a:rPr lang="en-GB" dirty="0"/>
              <a:t> de </a:t>
            </a:r>
            <a:r>
              <a:rPr lang="en-GB" dirty="0" err="1"/>
              <a:t>codões</a:t>
            </a:r>
            <a:r>
              <a:rPr lang="en-GB" dirty="0"/>
              <a:t> </a:t>
            </a:r>
            <a:r>
              <a:rPr lang="en-GB" i="1" dirty="0"/>
              <a:t>stop</a:t>
            </a:r>
            <a:r>
              <a:rPr lang="en-GB" dirty="0"/>
              <a:t>). O </a:t>
            </a:r>
            <a:r>
              <a:rPr lang="en-GB" dirty="0" err="1"/>
              <a:t>consórcio</a:t>
            </a:r>
            <a:r>
              <a:rPr lang="en-GB" dirty="0"/>
              <a:t> HIT-CF </a:t>
            </a:r>
            <a:r>
              <a:rPr lang="en-GB" dirty="0" err="1"/>
              <a:t>está</a:t>
            </a:r>
            <a:r>
              <a:rPr lang="en-GB" dirty="0"/>
              <a:t> a </a:t>
            </a:r>
            <a:r>
              <a:rPr lang="en-GB" dirty="0" err="1"/>
              <a:t>trabalhar</a:t>
            </a:r>
            <a:r>
              <a:rPr lang="en-GB" dirty="0"/>
              <a:t> </a:t>
            </a:r>
            <a:r>
              <a:rPr lang="en-GB" dirty="0" err="1"/>
              <a:t>arduamente</a:t>
            </a:r>
            <a:r>
              <a:rPr lang="en-GB" dirty="0"/>
              <a:t> para </a:t>
            </a:r>
            <a:r>
              <a:rPr lang="en-GB" dirty="0" err="1"/>
              <a:t>dar</a:t>
            </a:r>
            <a:r>
              <a:rPr lang="en-GB" dirty="0"/>
              <a:t> a </a:t>
            </a:r>
            <a:r>
              <a:rPr lang="en-GB" dirty="0" err="1"/>
              <a:t>estes</a:t>
            </a:r>
            <a:r>
              <a:rPr lang="en-GB" dirty="0"/>
              <a:t> </a:t>
            </a:r>
            <a:r>
              <a:rPr lang="en-GB" dirty="0" err="1"/>
              <a:t>pacientes</a:t>
            </a:r>
            <a:r>
              <a:rPr lang="en-GB" dirty="0"/>
              <a:t> “</a:t>
            </a:r>
            <a:r>
              <a:rPr lang="en-GB" dirty="0" err="1"/>
              <a:t>não-responsivos</a:t>
            </a:r>
            <a:r>
              <a:rPr lang="en-GB" dirty="0"/>
              <a:t>" </a:t>
            </a:r>
            <a:r>
              <a:rPr lang="en-GB" dirty="0" err="1"/>
              <a:t>uma</a:t>
            </a:r>
            <a:r>
              <a:rPr lang="en-GB" dirty="0"/>
              <a:t> </a:t>
            </a:r>
            <a:r>
              <a:rPr lang="en-GB" b="1" dirty="0" err="1"/>
              <a:t>posição</a:t>
            </a:r>
            <a:r>
              <a:rPr lang="en-GB" b="1" dirty="0"/>
              <a:t> </a:t>
            </a:r>
            <a:r>
              <a:rPr lang="en-GB" b="1" dirty="0" err="1"/>
              <a:t>vantajosa</a:t>
            </a:r>
            <a:r>
              <a:rPr lang="en-GB" b="1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participação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investigação</a:t>
            </a:r>
            <a:r>
              <a:rPr lang="en-GB" dirty="0"/>
              <a:t> </a:t>
            </a:r>
            <a:r>
              <a:rPr lang="en-GB" dirty="0" err="1"/>
              <a:t>farmacêutica</a:t>
            </a:r>
            <a:r>
              <a:rPr lang="en-GB" dirty="0"/>
              <a:t> </a:t>
            </a:r>
            <a:r>
              <a:rPr lang="en-GB" dirty="0" err="1"/>
              <a:t>capaz</a:t>
            </a:r>
            <a:r>
              <a:rPr lang="en-GB" dirty="0"/>
              <a:t> de </a:t>
            </a:r>
            <a:r>
              <a:rPr lang="en-GB" dirty="0" err="1"/>
              <a:t>melhorar</a:t>
            </a:r>
            <a:r>
              <a:rPr lang="en-GB" dirty="0"/>
              <a:t> a </a:t>
            </a:r>
            <a:r>
              <a:rPr lang="en-GB" dirty="0" err="1"/>
              <a:t>sua</a:t>
            </a:r>
            <a:endParaRPr lang="en-GB" dirty="0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B41E026-DB14-4983-96F0-D1DA157873FA}"/>
              </a:ext>
            </a:extLst>
          </p:cNvPr>
          <p:cNvSpPr txBox="1"/>
          <p:nvPr/>
        </p:nvSpPr>
        <p:spPr>
          <a:xfrm>
            <a:off x="0" y="8209867"/>
            <a:ext cx="68580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  <a:defRPr sz="1050"/>
            </a:lvl1pPr>
          </a:lstStyle>
          <a:p>
            <a:pPr>
              <a:lnSpc>
                <a:spcPct val="100000"/>
              </a:lnSpc>
            </a:pPr>
            <a:r>
              <a:rPr lang="en-GB" dirty="0" err="1"/>
              <a:t>função</a:t>
            </a:r>
            <a:r>
              <a:rPr lang="en-GB" dirty="0"/>
              <a:t> </a:t>
            </a:r>
            <a:r>
              <a:rPr lang="en-GB" dirty="0" err="1"/>
              <a:t>respiratória</a:t>
            </a:r>
            <a:r>
              <a:rPr lang="en-GB" dirty="0"/>
              <a:t> e </a:t>
            </a:r>
            <a:r>
              <a:rPr lang="en-GB" dirty="0" err="1"/>
              <a:t>qualidade</a:t>
            </a:r>
            <a:r>
              <a:rPr lang="en-GB" dirty="0"/>
              <a:t> de </a:t>
            </a:r>
            <a:r>
              <a:rPr lang="en-GB" dirty="0" err="1"/>
              <a:t>vida</a:t>
            </a:r>
            <a:r>
              <a:rPr lang="en-GB" dirty="0"/>
              <a:t>. </a:t>
            </a:r>
            <a:r>
              <a:rPr lang="en-GB" dirty="0" err="1"/>
              <a:t>Alternativas</a:t>
            </a:r>
            <a:r>
              <a:rPr lang="en-GB" dirty="0"/>
              <a:t> </a:t>
            </a:r>
            <a:r>
              <a:rPr lang="en-GB" dirty="0" err="1"/>
              <a:t>como</a:t>
            </a:r>
            <a:r>
              <a:rPr lang="en-GB" dirty="0"/>
              <a:t> </a:t>
            </a:r>
            <a:r>
              <a:rPr lang="en-GB" dirty="0" err="1"/>
              <a:t>terapêuticas</a:t>
            </a:r>
            <a:r>
              <a:rPr lang="en-GB" dirty="0"/>
              <a:t> anti-</a:t>
            </a:r>
            <a:r>
              <a:rPr lang="en-GB" dirty="0" err="1"/>
              <a:t>inflamatórias</a:t>
            </a:r>
            <a:r>
              <a:rPr lang="en-GB" dirty="0"/>
              <a:t>, </a:t>
            </a:r>
            <a:r>
              <a:rPr lang="en-GB" dirty="0" err="1"/>
              <a:t>terapias</a:t>
            </a:r>
            <a:r>
              <a:rPr lang="en-GB" dirty="0"/>
              <a:t> </a:t>
            </a:r>
            <a:r>
              <a:rPr lang="en-GB" dirty="0" err="1"/>
              <a:t>genéticas</a:t>
            </a:r>
            <a:r>
              <a:rPr lang="en-GB" dirty="0"/>
              <a:t> e de mRNA </a:t>
            </a:r>
            <a:r>
              <a:rPr lang="en-GB" dirty="0" err="1"/>
              <a:t>estão</a:t>
            </a:r>
            <a:r>
              <a:rPr lang="en-GB" dirty="0"/>
              <a:t> a ser </a:t>
            </a:r>
            <a:r>
              <a:rPr lang="en-GB" dirty="0" err="1"/>
              <a:t>exploradas</a:t>
            </a:r>
            <a:r>
              <a:rPr lang="en-GB" dirty="0"/>
              <a:t>. O </a:t>
            </a:r>
            <a:r>
              <a:rPr lang="en-GB" dirty="0" err="1"/>
              <a:t>consórcio</a:t>
            </a:r>
            <a:r>
              <a:rPr lang="en-GB" dirty="0"/>
              <a:t> HIT-CF </a:t>
            </a:r>
            <a:r>
              <a:rPr lang="en-GB" dirty="0" err="1"/>
              <a:t>fará</a:t>
            </a:r>
            <a:r>
              <a:rPr lang="en-GB" dirty="0"/>
              <a:t> </a:t>
            </a:r>
            <a:r>
              <a:rPr lang="en-GB" dirty="0" err="1"/>
              <a:t>todos</a:t>
            </a:r>
            <a:r>
              <a:rPr lang="en-GB" dirty="0"/>
              <a:t>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esforços</a:t>
            </a:r>
            <a:r>
              <a:rPr lang="en-GB" dirty="0"/>
              <a:t> para que </a:t>
            </a:r>
            <a:r>
              <a:rPr lang="en-GB" dirty="0" err="1"/>
              <a:t>participantes</a:t>
            </a:r>
            <a:r>
              <a:rPr lang="en-GB" dirty="0"/>
              <a:t> </a:t>
            </a:r>
            <a:r>
              <a:rPr lang="en-GB" dirty="0" err="1"/>
              <a:t>não-responsivos</a:t>
            </a:r>
            <a:r>
              <a:rPr lang="en-GB" dirty="0"/>
              <a:t> </a:t>
            </a:r>
            <a:r>
              <a:rPr lang="en-GB" dirty="0" err="1"/>
              <a:t>sejam</a:t>
            </a:r>
            <a:r>
              <a:rPr lang="en-GB" dirty="0"/>
              <a:t> dos </a:t>
            </a:r>
            <a:r>
              <a:rPr lang="en-GB" dirty="0" err="1"/>
              <a:t>primeiros</a:t>
            </a:r>
            <a:r>
              <a:rPr lang="en-GB" dirty="0"/>
              <a:t> a </a:t>
            </a:r>
            <a:r>
              <a:rPr lang="en-GB" dirty="0" err="1"/>
              <a:t>beneficiar</a:t>
            </a:r>
            <a:r>
              <a:rPr lang="en-GB" dirty="0"/>
              <a:t> </a:t>
            </a:r>
            <a:r>
              <a:rPr lang="en-GB" dirty="0" err="1"/>
              <a:t>destas</a:t>
            </a:r>
            <a:r>
              <a:rPr lang="en-GB" dirty="0"/>
              <a:t> </a:t>
            </a:r>
            <a:r>
              <a:rPr lang="en-GB" dirty="0" err="1"/>
              <a:t>novas</a:t>
            </a:r>
            <a:r>
              <a:rPr lang="en-GB" dirty="0"/>
              <a:t> </a:t>
            </a:r>
            <a:r>
              <a:rPr lang="en-GB" dirty="0" err="1"/>
              <a:t>terapêuticas</a:t>
            </a:r>
            <a:r>
              <a:rPr lang="en-GB" dirty="0"/>
              <a:t>. Neste </a:t>
            </a:r>
            <a:r>
              <a:rPr lang="en-GB" dirty="0" err="1"/>
              <a:t>sentido</a:t>
            </a:r>
            <a:r>
              <a:rPr lang="en-GB" dirty="0"/>
              <a:t>, o </a:t>
            </a:r>
            <a:r>
              <a:rPr lang="en-GB" dirty="0" err="1"/>
              <a:t>consórcio</a:t>
            </a:r>
            <a:r>
              <a:rPr lang="en-GB" dirty="0"/>
              <a:t> sente-se </a:t>
            </a:r>
            <a:r>
              <a:rPr lang="en-GB" dirty="0" err="1"/>
              <a:t>feliz</a:t>
            </a:r>
            <a:r>
              <a:rPr lang="en-GB" dirty="0"/>
              <a:t> por </a:t>
            </a:r>
            <a:r>
              <a:rPr lang="en-GB" dirty="0" err="1"/>
              <a:t>anunciar</a:t>
            </a:r>
            <a:r>
              <a:rPr lang="en-GB" dirty="0"/>
              <a:t> que, </a:t>
            </a:r>
            <a:r>
              <a:rPr lang="en-GB" dirty="0" err="1"/>
              <a:t>ainda</a:t>
            </a:r>
            <a:r>
              <a:rPr lang="en-GB" dirty="0"/>
              <a:t> pendente de </a:t>
            </a:r>
            <a:r>
              <a:rPr lang="en-GB" dirty="0" err="1"/>
              <a:t>aprovação</a:t>
            </a:r>
            <a:r>
              <a:rPr lang="en-GB" dirty="0"/>
              <a:t> </a:t>
            </a:r>
            <a:r>
              <a:rPr lang="en-GB" dirty="0" err="1"/>
              <a:t>oficial</a:t>
            </a:r>
            <a:r>
              <a:rPr lang="en-GB" dirty="0"/>
              <a:t> pela </a:t>
            </a:r>
            <a:r>
              <a:rPr lang="en-GB" dirty="0" err="1"/>
              <a:t>Comissão</a:t>
            </a:r>
            <a:r>
              <a:rPr lang="en-GB" dirty="0"/>
              <a:t> </a:t>
            </a:r>
            <a:r>
              <a:rPr lang="en-GB" dirty="0" err="1"/>
              <a:t>Europeia</a:t>
            </a:r>
            <a:r>
              <a:rPr lang="en-GB" dirty="0"/>
              <a:t>, a </a:t>
            </a:r>
            <a:r>
              <a:rPr lang="en-GB" b="1" i="1" dirty="0" err="1"/>
              <a:t>Santhera</a:t>
            </a:r>
            <a:r>
              <a:rPr lang="en-GB" b="1" dirty="0"/>
              <a:t> </a:t>
            </a:r>
            <a:r>
              <a:rPr lang="en-GB" b="1" dirty="0" err="1"/>
              <a:t>será</a:t>
            </a:r>
            <a:r>
              <a:rPr lang="en-GB" b="1" dirty="0"/>
              <a:t> nova </a:t>
            </a:r>
            <a:r>
              <a:rPr lang="en-GB" b="1" dirty="0" err="1"/>
              <a:t>parceira</a:t>
            </a:r>
            <a:r>
              <a:rPr lang="en-GB" b="1" dirty="0"/>
              <a:t> do HIT-CF</a:t>
            </a:r>
            <a:r>
              <a:rPr lang="en-GB" dirty="0"/>
              <a:t>. </a:t>
            </a:r>
            <a:r>
              <a:rPr lang="en-GB" i="1" dirty="0" err="1"/>
              <a:t>Santhera</a:t>
            </a:r>
            <a:r>
              <a:rPr lang="en-GB" dirty="0"/>
              <a:t> </a:t>
            </a:r>
            <a:r>
              <a:rPr lang="en-GB" dirty="0" err="1"/>
              <a:t>está</a:t>
            </a:r>
            <a:r>
              <a:rPr lang="en-GB" dirty="0"/>
              <a:t> a </a:t>
            </a:r>
            <a:r>
              <a:rPr lang="en-GB" dirty="0" err="1"/>
              <a:t>preparar</a:t>
            </a:r>
            <a:r>
              <a:rPr lang="en-GB" dirty="0"/>
              <a:t> um </a:t>
            </a:r>
            <a:r>
              <a:rPr lang="en-GB" dirty="0" err="1"/>
              <a:t>ensaio</a:t>
            </a:r>
            <a:r>
              <a:rPr lang="en-GB" dirty="0"/>
              <a:t> </a:t>
            </a:r>
            <a:r>
              <a:rPr lang="en-GB" dirty="0" err="1"/>
              <a:t>clínico</a:t>
            </a:r>
            <a:r>
              <a:rPr lang="en-GB" dirty="0"/>
              <a:t> com </a:t>
            </a:r>
            <a:r>
              <a:rPr lang="en-GB" dirty="0" err="1">
                <a:hlinkClick r:id="rId21"/>
              </a:rPr>
              <a:t>lonodelestat</a:t>
            </a:r>
            <a:r>
              <a:rPr lang="en-GB" dirty="0"/>
              <a:t>, um </a:t>
            </a:r>
            <a:r>
              <a:rPr lang="en-GB" dirty="0" err="1"/>
              <a:t>supressor</a:t>
            </a:r>
            <a:r>
              <a:rPr lang="en-GB" dirty="0"/>
              <a:t> </a:t>
            </a:r>
            <a:r>
              <a:rPr lang="en-GB" dirty="0" err="1"/>
              <a:t>potente</a:t>
            </a:r>
            <a:r>
              <a:rPr lang="en-GB" dirty="0"/>
              <a:t> da </a:t>
            </a:r>
            <a:r>
              <a:rPr lang="en-GB" dirty="0" err="1"/>
              <a:t>resposta</a:t>
            </a:r>
            <a:r>
              <a:rPr lang="en-GB" dirty="0"/>
              <a:t> </a:t>
            </a:r>
            <a:r>
              <a:rPr lang="en-GB" dirty="0" err="1"/>
              <a:t>inflamatória</a:t>
            </a:r>
            <a:r>
              <a:rPr lang="en-GB" dirty="0"/>
              <a:t> </a:t>
            </a:r>
            <a:r>
              <a:rPr lang="en-GB" dirty="0" err="1"/>
              <a:t>pulmonar</a:t>
            </a:r>
            <a:r>
              <a:rPr lang="en-GB" dirty="0"/>
              <a:t>. </a:t>
            </a:r>
            <a:r>
              <a:rPr lang="en-GB" dirty="0" err="1"/>
              <a:t>Esperamos</a:t>
            </a:r>
            <a:r>
              <a:rPr lang="en-GB" dirty="0"/>
              <a:t> que,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primeira</a:t>
            </a:r>
            <a:r>
              <a:rPr lang="en-GB" dirty="0"/>
              <a:t> </a:t>
            </a:r>
            <a:r>
              <a:rPr lang="en-GB" dirty="0" err="1"/>
              <a:t>metade</a:t>
            </a:r>
            <a:r>
              <a:rPr lang="en-GB" dirty="0"/>
              <a:t> de 2022, </a:t>
            </a:r>
            <a:r>
              <a:rPr lang="en-GB" dirty="0" err="1"/>
              <a:t>cerca</a:t>
            </a:r>
            <a:r>
              <a:rPr lang="en-GB" dirty="0"/>
              <a:t> de 60-80 </a:t>
            </a:r>
            <a:r>
              <a:rPr lang="en-GB" dirty="0" err="1"/>
              <a:t>participantes</a:t>
            </a:r>
            <a:r>
              <a:rPr lang="en-GB" dirty="0"/>
              <a:t> do HIT-CF </a:t>
            </a:r>
            <a:r>
              <a:rPr lang="en-GB" dirty="0" err="1"/>
              <a:t>sejam</a:t>
            </a:r>
            <a:r>
              <a:rPr lang="en-GB" dirty="0"/>
              <a:t> </a:t>
            </a:r>
            <a:r>
              <a:rPr lang="en-GB" dirty="0" err="1"/>
              <a:t>convidados</a:t>
            </a:r>
            <a:r>
              <a:rPr lang="en-GB" dirty="0"/>
              <a:t> a </a:t>
            </a:r>
            <a:r>
              <a:rPr lang="en-GB" dirty="0" err="1"/>
              <a:t>participar</a:t>
            </a:r>
            <a:r>
              <a:rPr lang="en-GB" dirty="0"/>
              <a:t> </a:t>
            </a:r>
            <a:r>
              <a:rPr lang="en-GB" dirty="0" err="1"/>
              <a:t>neste</a:t>
            </a:r>
            <a:r>
              <a:rPr lang="en-GB" dirty="0"/>
              <a:t> </a:t>
            </a:r>
            <a:r>
              <a:rPr lang="en-GB"/>
              <a:t>estudo. </a:t>
            </a:r>
            <a:endParaRPr lang="nl-BE" dirty="0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6F2B9DFA-EAF3-49C0-98EA-3CEE5EA2A3DF}"/>
              </a:ext>
            </a:extLst>
          </p:cNvPr>
          <p:cNvSpPr txBox="1"/>
          <p:nvPr/>
        </p:nvSpPr>
        <p:spPr>
          <a:xfrm>
            <a:off x="-3857" y="4602481"/>
            <a:ext cx="577091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  <a:defRPr sz="1050"/>
            </a:lvl1pPr>
          </a:lstStyle>
          <a:p>
            <a:pPr algn="l">
              <a:lnSpc>
                <a:spcPct val="100000"/>
              </a:lnSpc>
            </a:pPr>
            <a:r>
              <a:rPr lang="en-GB" dirty="0"/>
              <a:t>q</a:t>
            </a:r>
            <a:r>
              <a:rPr lang="en-GB" sz="1050" dirty="0"/>
              <a:t>ue a </a:t>
            </a:r>
            <a:r>
              <a:rPr lang="en-GB" i="1" dirty="0"/>
              <a:t>start-up </a:t>
            </a:r>
            <a:r>
              <a:rPr lang="en-GB" dirty="0" err="1"/>
              <a:t>holandesa</a:t>
            </a:r>
            <a:r>
              <a:rPr lang="en-GB" dirty="0"/>
              <a:t> </a:t>
            </a:r>
            <a:r>
              <a:rPr lang="en-GB" sz="1050" b="1" i="1" dirty="0"/>
              <a:t>FAIR Therapeutics </a:t>
            </a:r>
            <a:r>
              <a:rPr lang="en-GB" sz="1050" b="1" dirty="0" err="1"/>
              <a:t>tenha</a:t>
            </a:r>
            <a:r>
              <a:rPr lang="en-GB" sz="1050" b="1" dirty="0"/>
              <a:t> </a:t>
            </a:r>
            <a:r>
              <a:rPr lang="en-GB" sz="1050" b="1" dirty="0" err="1"/>
              <a:t>conseguid</a:t>
            </a:r>
            <a:r>
              <a:rPr lang="en-GB" b="1" dirty="0" err="1"/>
              <a:t>o</a:t>
            </a:r>
            <a:r>
              <a:rPr lang="en-GB" sz="1050" b="1" dirty="0"/>
              <a:t> </a:t>
            </a:r>
            <a:r>
              <a:rPr lang="en-GB" sz="1050" b="1" dirty="0" err="1"/>
              <a:t>obter</a:t>
            </a:r>
            <a:r>
              <a:rPr lang="en-GB" sz="1050" b="1" dirty="0"/>
              <a:t> </a:t>
            </a:r>
            <a:r>
              <a:rPr lang="en-GB" sz="1050" b="1" dirty="0" err="1"/>
              <a:t>licença</a:t>
            </a:r>
            <a:r>
              <a:rPr lang="en-GB" b="1" dirty="0"/>
              <a:t> </a:t>
            </a:r>
            <a:r>
              <a:rPr lang="en-GB" b="1" dirty="0" err="1"/>
              <a:t>ao</a:t>
            </a:r>
            <a:r>
              <a:rPr lang="en-GB" b="1" dirty="0"/>
              <a:t> </a:t>
            </a:r>
            <a:r>
              <a:rPr lang="en-GB" b="1" dirty="0" err="1"/>
              <a:t>portefólio</a:t>
            </a:r>
            <a:r>
              <a:rPr lang="en-GB" b="1" dirty="0"/>
              <a:t> de </a:t>
            </a:r>
            <a:r>
              <a:rPr lang="en-GB" b="1" dirty="0" err="1"/>
              <a:t>medicamentos</a:t>
            </a:r>
            <a:r>
              <a:rPr lang="en-GB" b="1" dirty="0"/>
              <a:t> para a FQ</a:t>
            </a:r>
            <a:r>
              <a:rPr lang="en-GB" dirty="0"/>
              <a:t> da </a:t>
            </a:r>
            <a:r>
              <a:rPr lang="en-GB" i="1" dirty="0" err="1"/>
              <a:t>Yumanity</a:t>
            </a:r>
            <a:r>
              <a:rPr lang="en-GB" dirty="0"/>
              <a:t>. </a:t>
            </a:r>
            <a:r>
              <a:rPr lang="en-GB" i="1" dirty="0"/>
              <a:t>FAIR Therapeutics </a:t>
            </a:r>
            <a:r>
              <a:rPr lang="en-GB" dirty="0" err="1"/>
              <a:t>estabeleceu</a:t>
            </a:r>
            <a:r>
              <a:rPr lang="en-GB" dirty="0"/>
              <a:t> </a:t>
            </a:r>
            <a:r>
              <a:rPr lang="en-GB" dirty="0" err="1"/>
              <a:t>como</a:t>
            </a:r>
            <a:r>
              <a:rPr lang="en-GB" dirty="0"/>
              <a:t> </a:t>
            </a:r>
            <a:r>
              <a:rPr lang="en-GB" dirty="0" err="1"/>
              <a:t>sua</a:t>
            </a:r>
            <a:r>
              <a:rPr lang="en-GB" dirty="0"/>
              <a:t> </a:t>
            </a:r>
            <a:r>
              <a:rPr lang="en-GB" dirty="0" err="1"/>
              <a:t>missão</a:t>
            </a:r>
            <a:r>
              <a:rPr lang="en-GB" dirty="0"/>
              <a:t> </a:t>
            </a:r>
            <a:r>
              <a:rPr lang="en-GB" dirty="0" err="1"/>
              <a:t>providenciar</a:t>
            </a:r>
            <a:r>
              <a:rPr lang="en-GB" dirty="0"/>
              <a:t> </a:t>
            </a:r>
            <a:r>
              <a:rPr lang="en-GB" dirty="0" err="1"/>
              <a:t>medicamentos</a:t>
            </a:r>
            <a:r>
              <a:rPr lang="en-GB" dirty="0"/>
              <a:t> a </a:t>
            </a:r>
            <a:r>
              <a:rPr lang="en-GB" dirty="0" err="1"/>
              <a:t>pessoas</a:t>
            </a:r>
            <a:r>
              <a:rPr lang="en-GB" dirty="0"/>
              <a:t> com </a:t>
            </a:r>
            <a:r>
              <a:rPr lang="en-GB" dirty="0" err="1"/>
              <a:t>formas</a:t>
            </a:r>
            <a:r>
              <a:rPr lang="en-GB" dirty="0"/>
              <a:t> </a:t>
            </a:r>
            <a:r>
              <a:rPr lang="en-GB" dirty="0" err="1"/>
              <a:t>raras</a:t>
            </a:r>
            <a:r>
              <a:rPr lang="en-GB" dirty="0"/>
              <a:t> de FQ a </a:t>
            </a:r>
            <a:r>
              <a:rPr lang="en-GB" dirty="0" err="1"/>
              <a:t>preços</a:t>
            </a:r>
            <a:r>
              <a:rPr lang="en-GB" dirty="0"/>
              <a:t> </a:t>
            </a:r>
            <a:r>
              <a:rPr lang="en-GB" dirty="0" err="1"/>
              <a:t>justos</a:t>
            </a:r>
            <a:r>
              <a:rPr lang="en-GB" dirty="0"/>
              <a:t>. O </a:t>
            </a:r>
            <a:r>
              <a:rPr lang="en-GB" dirty="0" err="1"/>
              <a:t>consórcio</a:t>
            </a:r>
            <a:r>
              <a:rPr lang="en-GB" dirty="0"/>
              <a:t>  </a:t>
            </a:r>
            <a:r>
              <a:rPr lang="en-GB" dirty="0" err="1"/>
              <a:t>encontra</a:t>
            </a:r>
            <a:r>
              <a:rPr lang="en-GB" dirty="0"/>
              <a:t>-se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diálogo</a:t>
            </a:r>
            <a:endParaRPr lang="nl-BE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AF7AA4A-0CFD-4A32-83C0-BE04859AF1B1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370" y="9438406"/>
            <a:ext cx="866528" cy="80571"/>
          </a:xfrm>
          <a:prstGeom prst="rect">
            <a:avLst/>
          </a:prstGeom>
        </p:spPr>
      </p:pic>
      <p:pic>
        <p:nvPicPr>
          <p:cNvPr id="51" name="Afbeelding 165">
            <a:extLst>
              <a:ext uri="{FF2B5EF4-FFF2-40B4-BE49-F238E27FC236}">
                <a16:creationId xmlns:a16="http://schemas.microsoft.com/office/drawing/2014/main" id="{62B98A58-37A2-4DC8-BF4C-5295E0598D3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552" y="2483463"/>
            <a:ext cx="714279" cy="36183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B0883D9-7F63-46E2-8066-844D668B084F}"/>
              </a:ext>
            </a:extLst>
          </p:cNvPr>
          <p:cNvSpPr txBox="1"/>
          <p:nvPr/>
        </p:nvSpPr>
        <p:spPr>
          <a:xfrm>
            <a:off x="6220603" y="216520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accent6"/>
                </a:solidFill>
              </a:rPr>
              <a:t>2022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30E22F3E-5B0D-4A80-ACFF-47B27A8F80E7}"/>
              </a:ext>
            </a:extLst>
          </p:cNvPr>
          <p:cNvSpPr/>
          <p:nvPr/>
        </p:nvSpPr>
        <p:spPr>
          <a:xfrm>
            <a:off x="84438" y="2768600"/>
            <a:ext cx="1227067" cy="262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800" b="1" dirty="0">
                <a:solidFill>
                  <a:schemeClr val="tx1"/>
                </a:solidFill>
              </a:rPr>
              <a:t>São extraídas algumas células do intestino</a:t>
            </a: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B3D2B35A-C7E9-4D1A-A0D9-F8D6FF0C54B7}"/>
              </a:ext>
            </a:extLst>
          </p:cNvPr>
          <p:cNvSpPr/>
          <p:nvPr/>
        </p:nvSpPr>
        <p:spPr>
          <a:xfrm>
            <a:off x="1422904" y="2761391"/>
            <a:ext cx="1227067" cy="262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800" b="1" dirty="0">
                <a:solidFill>
                  <a:schemeClr val="tx1"/>
                </a:solidFill>
              </a:rPr>
              <a:t>As células são cultivadas em laboratório</a:t>
            </a:r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B850B867-A95C-4F41-B8CE-8654AB73E518}"/>
              </a:ext>
            </a:extLst>
          </p:cNvPr>
          <p:cNvSpPr/>
          <p:nvPr/>
        </p:nvSpPr>
        <p:spPr>
          <a:xfrm>
            <a:off x="2809161" y="2762220"/>
            <a:ext cx="1227067" cy="262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800" b="1" dirty="0">
                <a:solidFill>
                  <a:schemeClr val="tx1"/>
                </a:solidFill>
              </a:rPr>
              <a:t>O resultado é um </a:t>
            </a:r>
            <a:r>
              <a:rPr lang="pt-PT" sz="800" b="1" dirty="0" err="1">
                <a:solidFill>
                  <a:schemeClr val="tx1"/>
                </a:solidFill>
              </a:rPr>
              <a:t>organóide</a:t>
            </a:r>
            <a:endParaRPr lang="pt-PT" sz="800" b="1" dirty="0">
              <a:solidFill>
                <a:schemeClr val="tx1"/>
              </a:solidFill>
            </a:endParaRPr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ADAAA9C0-8C7C-46FC-9B18-B1A8D025E606}"/>
              </a:ext>
            </a:extLst>
          </p:cNvPr>
          <p:cNvSpPr/>
          <p:nvPr/>
        </p:nvSpPr>
        <p:spPr>
          <a:xfrm>
            <a:off x="4147627" y="2767681"/>
            <a:ext cx="1227067" cy="262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800" b="1" dirty="0">
                <a:solidFill>
                  <a:schemeClr val="tx1"/>
                </a:solidFill>
              </a:rPr>
              <a:t>Os medicamentos são testados no </a:t>
            </a:r>
            <a:r>
              <a:rPr lang="pt-PT" sz="800" b="1" dirty="0" err="1">
                <a:solidFill>
                  <a:schemeClr val="tx1"/>
                </a:solidFill>
              </a:rPr>
              <a:t>organóide</a:t>
            </a:r>
            <a:endParaRPr lang="pt-PT" sz="800" b="1" dirty="0">
              <a:solidFill>
                <a:schemeClr val="tx1"/>
              </a:solidFill>
            </a:endParaRPr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9BA933C0-B699-4390-BAA0-4652BF20A562}"/>
              </a:ext>
            </a:extLst>
          </p:cNvPr>
          <p:cNvSpPr/>
          <p:nvPr/>
        </p:nvSpPr>
        <p:spPr>
          <a:xfrm>
            <a:off x="5466692" y="2754480"/>
            <a:ext cx="1227067" cy="262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800" b="1" dirty="0">
                <a:solidFill>
                  <a:schemeClr val="tx1"/>
                </a:solidFill>
              </a:rPr>
              <a:t>São identificados os medicamentos corretos para o paciente</a:t>
            </a:r>
          </a:p>
        </p:txBody>
      </p:sp>
    </p:spTree>
    <p:extLst>
      <p:ext uri="{BB962C8B-B14F-4D97-AF65-F5344CB8AC3E}">
        <p14:creationId xmlns:p14="http://schemas.microsoft.com/office/powerpoint/2010/main" val="1790407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64462A6F2766428A83CED44477B780" ma:contentTypeVersion="13" ma:contentTypeDescription="Een nieuw document maken." ma:contentTypeScope="" ma:versionID="a6e50e478b295305b285774296da376e">
  <xsd:schema xmlns:xsd="http://www.w3.org/2001/XMLSchema" xmlns:xs="http://www.w3.org/2001/XMLSchema" xmlns:p="http://schemas.microsoft.com/office/2006/metadata/properties" xmlns:ns2="30ca9d15-ec26-4483-a5fa-2f5413ebbe36" xmlns:ns3="9139c953-b1ed-4a1b-a7ed-d87dbacc6580" targetNamespace="http://schemas.microsoft.com/office/2006/metadata/properties" ma:root="true" ma:fieldsID="37225d792d1ff7755d1b366e2dbf71e2" ns2:_="" ns3:_="">
    <xsd:import namespace="30ca9d15-ec26-4483-a5fa-2f5413ebbe36"/>
    <xsd:import namespace="9139c953-b1ed-4a1b-a7ed-d87dbacc658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a9d15-ec26-4483-a5fa-2f5413ebbe3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39c953-b1ed-4a1b-a7ed-d87dbacc65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33D0E1-842F-4899-82AA-5A295A4F4D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944AE5-DE06-46F2-8C7E-8E55E0520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ca9d15-ec26-4483-a5fa-2f5413ebbe36"/>
    <ds:schemaRef ds:uri="9139c953-b1ed-4a1b-a7ed-d87dbacc65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FFF6D6-1FBA-4E21-9F71-A3C7E34EC0B5}">
  <ds:schemaRefs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9139c953-b1ed-4a1b-a7ed-d87dbacc6580"/>
    <ds:schemaRef ds:uri="30ca9d15-ec26-4483-a5fa-2f5413ebbe3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700</Words>
  <Application>Microsoft Office PowerPoint</Application>
  <PresentationFormat>Papel A4 (210x297 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Company>Telethon Kids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Van Mourik</dc:creator>
  <cp:lastModifiedBy>Joana Roque</cp:lastModifiedBy>
  <cp:revision>272</cp:revision>
  <cp:lastPrinted>2021-11-23T17:34:17Z</cp:lastPrinted>
  <dcterms:created xsi:type="dcterms:W3CDTF">2018-08-29T02:03:27Z</dcterms:created>
  <dcterms:modified xsi:type="dcterms:W3CDTF">2021-12-02T14:37:13Z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0x0101006C64462A6F2766428A83CED44477B780</vt:lpwstr>
  </property>
</Properties>
</file>